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5"/>
  </p:notesMasterIdLst>
  <p:sldIdLst>
    <p:sldId id="540" r:id="rId2"/>
    <p:sldId id="541" r:id="rId3"/>
    <p:sldId id="537" r:id="rId4"/>
    <p:sldId id="538" r:id="rId5"/>
    <p:sldId id="539" r:id="rId6"/>
    <p:sldId id="370" r:id="rId7"/>
    <p:sldId id="545" r:id="rId8"/>
    <p:sldId id="544" r:id="rId9"/>
    <p:sldId id="542" r:id="rId10"/>
    <p:sldId id="550" r:id="rId11"/>
    <p:sldId id="546" r:id="rId12"/>
    <p:sldId id="551" r:id="rId13"/>
    <p:sldId id="54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3366" autoAdjust="0"/>
  </p:normalViewPr>
  <p:slideViewPr>
    <p:cSldViewPr snapToGrid="0">
      <p:cViewPr varScale="1">
        <p:scale>
          <a:sx n="81" d="100"/>
          <a:sy n="81" d="100"/>
        </p:scale>
        <p:origin x="17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Whittard" userId="53282ab7-ce3e-4661-b62c-684efa56b20e" providerId="ADAL" clId="{35983729-9CDD-46E5-A8D2-E27E0AAA00D6}"/>
    <pc:docChg chg="modSld">
      <pc:chgData name="Damian Whittard" userId="53282ab7-ce3e-4661-b62c-684efa56b20e" providerId="ADAL" clId="{35983729-9CDD-46E5-A8D2-E27E0AAA00D6}" dt="2025-09-09T08:27:12.977" v="8" actId="6549"/>
      <pc:docMkLst>
        <pc:docMk/>
      </pc:docMkLst>
      <pc:sldChg chg="modNotesTx">
        <pc:chgData name="Damian Whittard" userId="53282ab7-ce3e-4661-b62c-684efa56b20e" providerId="ADAL" clId="{35983729-9CDD-46E5-A8D2-E27E0AAA00D6}" dt="2025-09-09T08:26:52.993" v="2" actId="6549"/>
        <pc:sldMkLst>
          <pc:docMk/>
          <pc:sldMk cId="13550113" sldId="370"/>
        </pc:sldMkLst>
      </pc:sldChg>
      <pc:sldChg chg="modNotesTx">
        <pc:chgData name="Damian Whittard" userId="53282ab7-ce3e-4661-b62c-684efa56b20e" providerId="ADAL" clId="{35983729-9CDD-46E5-A8D2-E27E0AAA00D6}" dt="2025-09-09T08:26:44.558" v="0" actId="6549"/>
        <pc:sldMkLst>
          <pc:docMk/>
          <pc:sldMk cId="3890560229" sldId="540"/>
        </pc:sldMkLst>
      </pc:sldChg>
      <pc:sldChg chg="modNotesTx">
        <pc:chgData name="Damian Whittard" userId="53282ab7-ce3e-4661-b62c-684efa56b20e" providerId="ADAL" clId="{35983729-9CDD-46E5-A8D2-E27E0AAA00D6}" dt="2025-09-09T08:26:47.180" v="1" actId="6549"/>
        <pc:sldMkLst>
          <pc:docMk/>
          <pc:sldMk cId="4257001626" sldId="541"/>
        </pc:sldMkLst>
      </pc:sldChg>
      <pc:sldChg chg="modNotesTx">
        <pc:chgData name="Damian Whittard" userId="53282ab7-ce3e-4661-b62c-684efa56b20e" providerId="ADAL" clId="{35983729-9CDD-46E5-A8D2-E27E0AAA00D6}" dt="2025-09-09T08:27:01.757" v="5" actId="6549"/>
        <pc:sldMkLst>
          <pc:docMk/>
          <pc:sldMk cId="636927066" sldId="542"/>
        </pc:sldMkLst>
      </pc:sldChg>
      <pc:sldChg chg="modNotesTx">
        <pc:chgData name="Damian Whittard" userId="53282ab7-ce3e-4661-b62c-684efa56b20e" providerId="ADAL" clId="{35983729-9CDD-46E5-A8D2-E27E0AAA00D6}" dt="2025-09-09T08:26:59.820" v="4" actId="6549"/>
        <pc:sldMkLst>
          <pc:docMk/>
          <pc:sldMk cId="3717001167" sldId="544"/>
        </pc:sldMkLst>
      </pc:sldChg>
      <pc:sldChg chg="modNotesTx">
        <pc:chgData name="Damian Whittard" userId="53282ab7-ce3e-4661-b62c-684efa56b20e" providerId="ADAL" clId="{35983729-9CDD-46E5-A8D2-E27E0AAA00D6}" dt="2025-09-09T08:26:57.390" v="3" actId="6549"/>
        <pc:sldMkLst>
          <pc:docMk/>
          <pc:sldMk cId="2395649959" sldId="545"/>
        </pc:sldMkLst>
      </pc:sldChg>
      <pc:sldChg chg="modNotesTx">
        <pc:chgData name="Damian Whittard" userId="53282ab7-ce3e-4661-b62c-684efa56b20e" providerId="ADAL" clId="{35983729-9CDD-46E5-A8D2-E27E0AAA00D6}" dt="2025-09-09T08:27:08.664" v="6" actId="6549"/>
        <pc:sldMkLst>
          <pc:docMk/>
          <pc:sldMk cId="4195093663" sldId="546"/>
        </pc:sldMkLst>
      </pc:sldChg>
      <pc:sldChg chg="modNotesTx">
        <pc:chgData name="Damian Whittard" userId="53282ab7-ce3e-4661-b62c-684efa56b20e" providerId="ADAL" clId="{35983729-9CDD-46E5-A8D2-E27E0AAA00D6}" dt="2025-09-09T08:27:12.977" v="8" actId="6549"/>
        <pc:sldMkLst>
          <pc:docMk/>
          <pc:sldMk cId="1731815014" sldId="549"/>
        </pc:sldMkLst>
      </pc:sldChg>
      <pc:sldChg chg="modNotesTx">
        <pc:chgData name="Damian Whittard" userId="53282ab7-ce3e-4661-b62c-684efa56b20e" providerId="ADAL" clId="{35983729-9CDD-46E5-A8D2-E27E0AAA00D6}" dt="2025-09-09T08:27:10.867" v="7" actId="6549"/>
        <pc:sldMkLst>
          <pc:docMk/>
          <pc:sldMk cId="480521554" sldId="55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0C98F-17FA-4695-9E18-83389D94E00E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2FD03-CA50-4861-ACDB-B9A5901242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083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DF19A-DA32-5E64-C039-144F2F45D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DD94FC-688A-10C6-AB00-048ED1904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A98752-EC21-E7F6-054E-7608E2DEE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415BB-3528-D44E-D291-52D726DCFE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037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B1833-4075-6231-2410-B780595F1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426F79-107C-6251-2A9D-472C43272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864EE1-E7EA-B5CD-4458-6C583F2942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AB022-BA99-F1A5-DC39-7F37301E46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958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510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191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475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9F846-03A5-60AD-3657-D9BFBD418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7A34B2-BEB8-E029-6372-A1366259FC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9A86CE-2D60-CE09-CA0B-6A6A631A6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15E01-0AEE-8EA7-0898-E5AC715184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355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D0008-A9DB-E529-B7AB-27BC3BAD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54188-BE65-A2C4-DEA1-239B747B0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90DD9C-D6D7-9BAB-DF74-0C92539FF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5A141-FD52-658A-029E-64D9EAA25D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86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764DB-8B57-96A0-5564-84DF5AC18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87857E-84D9-6A3A-4F5A-5AF7D711A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818A0C-6C57-B3E0-0C2F-14A085088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B444E-6AE1-16BA-3AD9-CDA67A7C5A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233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B671E-8CC1-6635-132E-7CA6E3340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4D9296-0F0D-2E18-3D8A-A720412B61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451271-BE41-D40D-F108-68036F4F3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74D299-133F-FD50-CF22-6BA9F46C1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35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FA0D9-95DA-C9B1-3B43-3B2527AD0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250356-0F1D-F4A9-EE03-8A93612DF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2FEE05-5789-353C-58CC-7923997A4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5E1D7-E388-8CB2-B101-C21722B572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692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5ED05-B9D9-2FEC-FAD4-31EB200A0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32BFCC-2283-61F3-A2ED-9080E58FA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4AB5DE-765A-28F9-1D7A-CD4708079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07D94-3D40-FFB3-31B7-877167EE04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2737E8-B152-4B1C-815B-5EE7D989A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892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662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617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88843" y="5844209"/>
            <a:ext cx="10386392" cy="877268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263504-108F-4D2F-935F-40AE5D51A0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" t="20044" r="4189" b="25874"/>
          <a:stretch/>
        </p:blipFill>
        <p:spPr>
          <a:xfrm>
            <a:off x="0" y="136523"/>
            <a:ext cx="2794956" cy="6807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D224CC-E8C4-48B9-A885-B9821D5E29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48" y="6092845"/>
            <a:ext cx="1796102" cy="6286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9AC95C-9D3C-4C2A-9C76-6EB613EAB7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554" y="6092845"/>
            <a:ext cx="1023730" cy="5838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B2009B-B273-4193-BE06-44E4E9106E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3" r="8109" b="12522"/>
          <a:stretch/>
        </p:blipFill>
        <p:spPr>
          <a:xfrm>
            <a:off x="2992326" y="5844208"/>
            <a:ext cx="748317" cy="8772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FD45E1-0662-488C-9DF7-3FAF40D927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338" y="6092845"/>
            <a:ext cx="1351101" cy="5990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29A8F1-C505-45A9-B9A9-A243DFA9FED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34" y="6092846"/>
            <a:ext cx="1656522" cy="56826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213CB-5E6B-4CC7-9C2E-ECAEB95B261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9700" y="885825"/>
            <a:ext cx="10531475" cy="4779963"/>
          </a:xfrm>
        </p:spPr>
        <p:txBody>
          <a:bodyPr/>
          <a:lstStyle/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102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78575-3533-47DD-A0F5-48371681B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E38868-F1A7-4827-834F-F0BA9B76D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B534A1-F2A8-4235-85E4-E5EE99AC9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596B9-0910-4D47-8917-F0463659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593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D7B6-942D-4FBB-AA0F-FF1BDACE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EE9C5D-C5FE-451A-8E39-1EA9231C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14CF0-D878-47DE-AB4A-B1A89B17A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DB4AE-29BD-48C6-BDDD-154C81DCB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312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6F5EA-C5F6-4EB1-A17F-922EC2CEB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6AFD13-0A51-47EE-8886-F211C6521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4B520C-7213-415C-AD18-5EFAEEFC0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01DF4-B40E-4E58-8DE8-D0D66881E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533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9A6A2-F6D0-4D50-B563-C14117C51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46444E-E117-4612-B1F8-B00CCF8B5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12399-1D07-470A-81E1-3A9A3D362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737AD4-C766-4EBB-BF9B-BDFCF4EAE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71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171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593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787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975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317F-A9D9-F952-9C04-90C414BB7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36937F-965D-4F0B-B0E3-CFA74BA5D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ACA5D-0F16-7629-7292-05AD303BA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02372-0467-4ED3-83C4-EF5999E721DD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0DC37-6317-51F9-A4AF-ED877A6ED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CF1CE-4E96-A094-6A81-C916715D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9DA91-B8BE-4898-9E1B-8659C0C18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21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B397D-E9E1-4148-B4EE-F4214BAC4E04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595A3-1F26-4A8E-8454-EB775CAFF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34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mp"/><Relationship Id="rId3" Type="http://schemas.openxmlformats.org/officeDocument/2006/relationships/image" Target="../media/image7.jpeg"/><Relationship Id="rId7" Type="http://schemas.openxmlformats.org/officeDocument/2006/relationships/image" Target="../media/image14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tmp"/><Relationship Id="rId5" Type="http://schemas.openxmlformats.org/officeDocument/2006/relationships/image" Target="../media/image12.tmp"/><Relationship Id="rId10" Type="http://schemas.openxmlformats.org/officeDocument/2006/relationships/image" Target="../media/image17.tmp"/><Relationship Id="rId4" Type="http://schemas.openxmlformats.org/officeDocument/2006/relationships/image" Target="../media/image11.tmp"/><Relationship Id="rId9" Type="http://schemas.openxmlformats.org/officeDocument/2006/relationships/image" Target="../media/image16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tmp"/><Relationship Id="rId3" Type="http://schemas.openxmlformats.org/officeDocument/2006/relationships/image" Target="../media/image7.jpe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tmp"/><Relationship Id="rId10" Type="http://schemas.openxmlformats.org/officeDocument/2006/relationships/image" Target="../media/image25.png"/><Relationship Id="rId4" Type="http://schemas.openxmlformats.org/officeDocument/2006/relationships/image" Target="../media/image19.tmp"/><Relationship Id="rId9" Type="http://schemas.openxmlformats.org/officeDocument/2006/relationships/image" Target="../media/image24.tm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khub.net/group/wage-and-employment-dynamics-research-group/" TargetMode="External"/><Relationship Id="rId5" Type="http://schemas.openxmlformats.org/officeDocument/2006/relationships/hyperlink" Target="https://www.wagedynamics.com/community-of-interests/" TargetMode="External"/><Relationship Id="rId4" Type="http://schemas.openxmlformats.org/officeDocument/2006/relationships/hyperlink" Target="https://www.wagedynamics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Damian2.Whittard@uwe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1F8C-E0E3-80CC-03F4-450007458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622A7A-59FE-70D2-4B8D-025A8DCAC6F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17" name="Picture 16" descr="University of Stirling Logo">
            <a:extLst>
              <a:ext uri="{FF2B5EF4-FFF2-40B4-BE49-F238E27FC236}">
                <a16:creationId xmlns:a16="http://schemas.microsoft.com/office/drawing/2014/main" id="{1F0CB616-8A79-BE73-2060-22520B8BF4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7D3B20-9121-30B4-F6AC-76FE279C61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497" y="1698095"/>
            <a:ext cx="8817429" cy="362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6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74B9F-E27A-41A6-C6F4-C793201F2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17544D-19F5-AD8B-00F8-4BE4CB333C0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17" name="Picture 16" descr="University of Stirling Logo">
            <a:extLst>
              <a:ext uri="{FF2B5EF4-FFF2-40B4-BE49-F238E27FC236}">
                <a16:creationId xmlns:a16="http://schemas.microsoft.com/office/drawing/2014/main" id="{D4B2F3EF-908C-DBD8-DE92-D31B409D0A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4A2CFB-8794-B8D2-B823-3CC70DDD174F}"/>
              </a:ext>
            </a:extLst>
          </p:cNvPr>
          <p:cNvSpPr txBox="1">
            <a:spLocks/>
          </p:cNvSpPr>
          <p:nvPr/>
        </p:nvSpPr>
        <p:spPr>
          <a:xfrm>
            <a:off x="555625" y="1978025"/>
            <a:ext cx="10531475" cy="3114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Research Ready Datasets</a:t>
            </a:r>
          </a:p>
          <a:p>
            <a:r>
              <a:rPr lang="en-GB" dirty="0"/>
              <a:t>Research With Impact</a:t>
            </a:r>
          </a:p>
          <a:p>
            <a:r>
              <a:rPr lang="en-GB" dirty="0"/>
              <a:t>Stakeholder Engagement</a:t>
            </a:r>
          </a:p>
          <a:p>
            <a:r>
              <a:rPr lang="en-GB" dirty="0"/>
              <a:t>Capacity Building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F61363-7CA8-B6A3-115D-FAA3CB085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434" y="1468029"/>
            <a:ext cx="4134666" cy="41346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1AE77C-CB8D-2C4A-5F4E-0CFECD94A67A}"/>
              </a:ext>
            </a:extLst>
          </p:cNvPr>
          <p:cNvSpPr txBox="1"/>
          <p:nvPr/>
        </p:nvSpPr>
        <p:spPr>
          <a:xfrm>
            <a:off x="2795231" y="140600"/>
            <a:ext cx="8679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Wage and Employment Dynamics Project</a:t>
            </a:r>
          </a:p>
        </p:txBody>
      </p:sp>
    </p:spTree>
    <p:extLst>
      <p:ext uri="{BB962C8B-B14F-4D97-AF65-F5344CB8AC3E}">
        <p14:creationId xmlns:p14="http://schemas.microsoft.com/office/powerpoint/2010/main" val="4257001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roup 198"/>
          <p:cNvGrpSpPr/>
          <p:nvPr/>
        </p:nvGrpSpPr>
        <p:grpSpPr>
          <a:xfrm>
            <a:off x="3067485" y="1199611"/>
            <a:ext cx="3450550" cy="2009726"/>
            <a:chOff x="2819853" y="2789312"/>
            <a:chExt cx="3450550" cy="2009726"/>
          </a:xfrm>
        </p:grpSpPr>
        <p:sp>
          <p:nvSpPr>
            <p:cNvPr id="200" name="Rectangle 199"/>
            <p:cNvSpPr/>
            <p:nvPr/>
          </p:nvSpPr>
          <p:spPr>
            <a:xfrm>
              <a:off x="2852192" y="2789312"/>
              <a:ext cx="3418211" cy="20097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22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01" name="Group 200"/>
            <p:cNvGrpSpPr/>
            <p:nvPr/>
          </p:nvGrpSpPr>
          <p:grpSpPr>
            <a:xfrm>
              <a:off x="3710013" y="2904332"/>
              <a:ext cx="432048" cy="1728192"/>
              <a:chOff x="5436096" y="2564904"/>
              <a:chExt cx="432048" cy="1728192"/>
            </a:xfrm>
            <a:solidFill>
              <a:schemeClr val="tx1"/>
            </a:solidFill>
          </p:grpSpPr>
          <p:sp>
            <p:nvSpPr>
              <p:cNvPr id="205" name="Oval 204"/>
              <p:cNvSpPr/>
              <p:nvPr/>
            </p:nvSpPr>
            <p:spPr bwMode="auto">
              <a:xfrm>
                <a:off x="5508104" y="2564904"/>
                <a:ext cx="288032" cy="288032"/>
              </a:xfrm>
              <a:prstGeom prst="ellips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pitchFamily="1" charset="-128"/>
                  <a:cs typeface="+mn-cs"/>
                </a:endParaRPr>
              </a:p>
            </p:txBody>
          </p:sp>
          <p:cxnSp>
            <p:nvCxnSpPr>
              <p:cNvPr id="206" name="Straight Connector 205"/>
              <p:cNvCxnSpPr>
                <a:stCxn id="205" idx="4"/>
              </p:cNvCxnSpPr>
              <p:nvPr/>
            </p:nvCxnSpPr>
            <p:spPr bwMode="auto">
              <a:xfrm>
                <a:off x="5652120" y="2852936"/>
                <a:ext cx="0" cy="774948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7" name="Straight Connector 206"/>
              <p:cNvCxnSpPr/>
              <p:nvPr/>
            </p:nvCxnSpPr>
            <p:spPr bwMode="auto">
              <a:xfrm flipH="1">
                <a:off x="5436096" y="3609020"/>
                <a:ext cx="216024" cy="68407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8" name="Straight Connector 207"/>
              <p:cNvCxnSpPr/>
              <p:nvPr/>
            </p:nvCxnSpPr>
            <p:spPr bwMode="auto">
              <a:xfrm>
                <a:off x="5652120" y="3627884"/>
                <a:ext cx="216024" cy="6652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9" name="Straight Connector 208"/>
              <p:cNvCxnSpPr/>
              <p:nvPr/>
            </p:nvCxnSpPr>
            <p:spPr bwMode="auto">
              <a:xfrm flipH="1">
                <a:off x="5436096" y="3032956"/>
                <a:ext cx="216024" cy="39690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0" name="Straight Connector 209"/>
              <p:cNvCxnSpPr/>
              <p:nvPr/>
            </p:nvCxnSpPr>
            <p:spPr bwMode="auto">
              <a:xfrm>
                <a:off x="5652120" y="3051820"/>
                <a:ext cx="180020" cy="3986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02" name="TextBox 201"/>
            <p:cNvSpPr txBox="1"/>
            <p:nvPr/>
          </p:nvSpPr>
          <p:spPr>
            <a:xfrm>
              <a:off x="4347415" y="3175918"/>
              <a:ext cx="776175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wages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industry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location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bonuses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2819853" y="3181925"/>
              <a:ext cx="841897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gender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ethnicity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nationality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age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education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5156324" y="3175918"/>
              <a:ext cx="92044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income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pensions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child 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disability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housing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3278884" y="1271619"/>
            <a:ext cx="3450550" cy="2009726"/>
            <a:chOff x="2819853" y="2789312"/>
            <a:chExt cx="3450550" cy="2009726"/>
          </a:xfrm>
        </p:grpSpPr>
        <p:sp>
          <p:nvSpPr>
            <p:cNvPr id="212" name="Rectangle 211"/>
            <p:cNvSpPr/>
            <p:nvPr/>
          </p:nvSpPr>
          <p:spPr>
            <a:xfrm>
              <a:off x="2852192" y="2789312"/>
              <a:ext cx="3418211" cy="20097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22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13" name="Group 212"/>
            <p:cNvGrpSpPr/>
            <p:nvPr/>
          </p:nvGrpSpPr>
          <p:grpSpPr>
            <a:xfrm>
              <a:off x="3710013" y="2904332"/>
              <a:ext cx="432048" cy="1728192"/>
              <a:chOff x="5436096" y="2564904"/>
              <a:chExt cx="432048" cy="1728192"/>
            </a:xfrm>
            <a:solidFill>
              <a:schemeClr val="tx1"/>
            </a:solidFill>
          </p:grpSpPr>
          <p:sp>
            <p:nvSpPr>
              <p:cNvPr id="217" name="Oval 216"/>
              <p:cNvSpPr/>
              <p:nvPr/>
            </p:nvSpPr>
            <p:spPr bwMode="auto">
              <a:xfrm>
                <a:off x="5508104" y="2564904"/>
                <a:ext cx="288032" cy="288032"/>
              </a:xfrm>
              <a:prstGeom prst="ellips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pitchFamily="1" charset="-128"/>
                  <a:cs typeface="+mn-cs"/>
                </a:endParaRPr>
              </a:p>
            </p:txBody>
          </p:sp>
          <p:cxnSp>
            <p:nvCxnSpPr>
              <p:cNvPr id="218" name="Straight Connector 217"/>
              <p:cNvCxnSpPr>
                <a:stCxn id="217" idx="4"/>
              </p:cNvCxnSpPr>
              <p:nvPr/>
            </p:nvCxnSpPr>
            <p:spPr bwMode="auto">
              <a:xfrm>
                <a:off x="5652120" y="2852936"/>
                <a:ext cx="0" cy="774948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9" name="Straight Connector 218"/>
              <p:cNvCxnSpPr/>
              <p:nvPr/>
            </p:nvCxnSpPr>
            <p:spPr bwMode="auto">
              <a:xfrm flipH="1">
                <a:off x="5436096" y="3609020"/>
                <a:ext cx="216024" cy="68407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0" name="Straight Connector 219"/>
              <p:cNvCxnSpPr/>
              <p:nvPr/>
            </p:nvCxnSpPr>
            <p:spPr bwMode="auto">
              <a:xfrm>
                <a:off x="5652120" y="3627884"/>
                <a:ext cx="216024" cy="6652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1" name="Straight Connector 220"/>
              <p:cNvCxnSpPr/>
              <p:nvPr/>
            </p:nvCxnSpPr>
            <p:spPr bwMode="auto">
              <a:xfrm flipH="1">
                <a:off x="5436096" y="3032956"/>
                <a:ext cx="216024" cy="39690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2" name="Straight Connector 221"/>
              <p:cNvCxnSpPr/>
              <p:nvPr/>
            </p:nvCxnSpPr>
            <p:spPr bwMode="auto">
              <a:xfrm>
                <a:off x="5652120" y="3051820"/>
                <a:ext cx="180020" cy="3986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14" name="TextBox 213"/>
            <p:cNvSpPr txBox="1"/>
            <p:nvPr/>
          </p:nvSpPr>
          <p:spPr>
            <a:xfrm>
              <a:off x="4347415" y="3175918"/>
              <a:ext cx="776175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wages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industry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location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bonuses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2819853" y="3181925"/>
              <a:ext cx="841897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gender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ethnicity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nationality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age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education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5156324" y="3175918"/>
              <a:ext cx="92044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income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pensions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child 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disability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housing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3488678" y="1343627"/>
            <a:ext cx="3450550" cy="2009726"/>
            <a:chOff x="2819853" y="2789312"/>
            <a:chExt cx="3450550" cy="2009726"/>
          </a:xfrm>
        </p:grpSpPr>
        <p:sp>
          <p:nvSpPr>
            <p:cNvPr id="224" name="Rectangle 223"/>
            <p:cNvSpPr/>
            <p:nvPr/>
          </p:nvSpPr>
          <p:spPr>
            <a:xfrm>
              <a:off x="2852192" y="2789312"/>
              <a:ext cx="3418211" cy="20097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22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25" name="Group 224"/>
            <p:cNvGrpSpPr/>
            <p:nvPr/>
          </p:nvGrpSpPr>
          <p:grpSpPr>
            <a:xfrm>
              <a:off x="3710013" y="2904332"/>
              <a:ext cx="432048" cy="1728192"/>
              <a:chOff x="5436096" y="2564904"/>
              <a:chExt cx="432048" cy="1728192"/>
            </a:xfrm>
            <a:solidFill>
              <a:schemeClr val="tx1"/>
            </a:solidFill>
          </p:grpSpPr>
          <p:sp>
            <p:nvSpPr>
              <p:cNvPr id="229" name="Oval 228"/>
              <p:cNvSpPr/>
              <p:nvPr/>
            </p:nvSpPr>
            <p:spPr bwMode="auto">
              <a:xfrm>
                <a:off x="5508104" y="2564904"/>
                <a:ext cx="288032" cy="288032"/>
              </a:xfrm>
              <a:prstGeom prst="ellips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pitchFamily="1" charset="-128"/>
                  <a:cs typeface="+mn-cs"/>
                </a:endParaRPr>
              </a:p>
            </p:txBody>
          </p:sp>
          <p:cxnSp>
            <p:nvCxnSpPr>
              <p:cNvPr id="230" name="Straight Connector 229"/>
              <p:cNvCxnSpPr>
                <a:stCxn id="229" idx="4"/>
              </p:cNvCxnSpPr>
              <p:nvPr/>
            </p:nvCxnSpPr>
            <p:spPr bwMode="auto">
              <a:xfrm>
                <a:off x="5652120" y="2852936"/>
                <a:ext cx="0" cy="774948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1" name="Straight Connector 230"/>
              <p:cNvCxnSpPr/>
              <p:nvPr/>
            </p:nvCxnSpPr>
            <p:spPr bwMode="auto">
              <a:xfrm flipH="1">
                <a:off x="5436096" y="3609020"/>
                <a:ext cx="216024" cy="68407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2" name="Straight Connector 231"/>
              <p:cNvCxnSpPr/>
              <p:nvPr/>
            </p:nvCxnSpPr>
            <p:spPr bwMode="auto">
              <a:xfrm>
                <a:off x="5652120" y="3627884"/>
                <a:ext cx="216024" cy="6652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Straight Connector 232"/>
              <p:cNvCxnSpPr/>
              <p:nvPr/>
            </p:nvCxnSpPr>
            <p:spPr bwMode="auto">
              <a:xfrm flipH="1">
                <a:off x="5436096" y="3032956"/>
                <a:ext cx="216024" cy="39690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4" name="Straight Connector 233"/>
              <p:cNvCxnSpPr/>
              <p:nvPr/>
            </p:nvCxnSpPr>
            <p:spPr bwMode="auto">
              <a:xfrm>
                <a:off x="5652120" y="3051820"/>
                <a:ext cx="180020" cy="3986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26" name="TextBox 225"/>
            <p:cNvSpPr txBox="1"/>
            <p:nvPr/>
          </p:nvSpPr>
          <p:spPr>
            <a:xfrm>
              <a:off x="4347415" y="3175918"/>
              <a:ext cx="776175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wages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industry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location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bonuses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2819853" y="3181925"/>
              <a:ext cx="841897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gender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ethnicity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nationality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age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education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5156324" y="3175918"/>
              <a:ext cx="92044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income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pensions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child 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disability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housing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3673217" y="1418437"/>
            <a:ext cx="3450550" cy="2009726"/>
            <a:chOff x="2819853" y="2789312"/>
            <a:chExt cx="3450550" cy="2009726"/>
          </a:xfrm>
        </p:grpSpPr>
        <p:sp>
          <p:nvSpPr>
            <p:cNvPr id="236" name="Rectangle 235"/>
            <p:cNvSpPr/>
            <p:nvPr/>
          </p:nvSpPr>
          <p:spPr>
            <a:xfrm>
              <a:off x="2852192" y="2789312"/>
              <a:ext cx="3418211" cy="20097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22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37" name="Group 236"/>
            <p:cNvGrpSpPr/>
            <p:nvPr/>
          </p:nvGrpSpPr>
          <p:grpSpPr>
            <a:xfrm>
              <a:off x="3710013" y="2904332"/>
              <a:ext cx="432048" cy="1728192"/>
              <a:chOff x="5436096" y="2564904"/>
              <a:chExt cx="432048" cy="1728192"/>
            </a:xfrm>
            <a:solidFill>
              <a:schemeClr val="tx1"/>
            </a:solidFill>
          </p:grpSpPr>
          <p:sp>
            <p:nvSpPr>
              <p:cNvPr id="241" name="Oval 240"/>
              <p:cNvSpPr/>
              <p:nvPr/>
            </p:nvSpPr>
            <p:spPr bwMode="auto">
              <a:xfrm>
                <a:off x="5508104" y="2564904"/>
                <a:ext cx="288032" cy="288032"/>
              </a:xfrm>
              <a:prstGeom prst="ellips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pitchFamily="1" charset="-128"/>
                  <a:cs typeface="+mn-cs"/>
                </a:endParaRPr>
              </a:p>
            </p:txBody>
          </p:sp>
          <p:cxnSp>
            <p:nvCxnSpPr>
              <p:cNvPr id="242" name="Straight Connector 241"/>
              <p:cNvCxnSpPr>
                <a:stCxn id="241" idx="4"/>
              </p:cNvCxnSpPr>
              <p:nvPr/>
            </p:nvCxnSpPr>
            <p:spPr bwMode="auto">
              <a:xfrm>
                <a:off x="5652120" y="2852936"/>
                <a:ext cx="0" cy="774948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3" name="Straight Connector 242"/>
              <p:cNvCxnSpPr/>
              <p:nvPr/>
            </p:nvCxnSpPr>
            <p:spPr bwMode="auto">
              <a:xfrm flipH="1">
                <a:off x="5436096" y="3609020"/>
                <a:ext cx="216024" cy="68407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4" name="Straight Connector 243"/>
              <p:cNvCxnSpPr/>
              <p:nvPr/>
            </p:nvCxnSpPr>
            <p:spPr bwMode="auto">
              <a:xfrm>
                <a:off x="5652120" y="3627884"/>
                <a:ext cx="216024" cy="6652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5" name="Straight Connector 244"/>
              <p:cNvCxnSpPr/>
              <p:nvPr/>
            </p:nvCxnSpPr>
            <p:spPr bwMode="auto">
              <a:xfrm flipH="1">
                <a:off x="5436096" y="3032956"/>
                <a:ext cx="216024" cy="39690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6" name="Straight Connector 245"/>
              <p:cNvCxnSpPr/>
              <p:nvPr/>
            </p:nvCxnSpPr>
            <p:spPr bwMode="auto">
              <a:xfrm>
                <a:off x="5652120" y="3051820"/>
                <a:ext cx="180020" cy="3986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38" name="TextBox 237"/>
            <p:cNvSpPr txBox="1"/>
            <p:nvPr/>
          </p:nvSpPr>
          <p:spPr>
            <a:xfrm>
              <a:off x="4347415" y="3175918"/>
              <a:ext cx="776175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wages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industry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location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bonuses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2819853" y="3181925"/>
              <a:ext cx="841897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gender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ethnicity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nationality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age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education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40" name="TextBox 239"/>
            <p:cNvSpPr txBox="1"/>
            <p:nvPr/>
          </p:nvSpPr>
          <p:spPr>
            <a:xfrm>
              <a:off x="5156324" y="3175918"/>
              <a:ext cx="92044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income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pensions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child 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disability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housing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</p:grpSp>
      <p:grpSp>
        <p:nvGrpSpPr>
          <p:cNvPr id="247" name="Group 246"/>
          <p:cNvGrpSpPr/>
          <p:nvPr/>
        </p:nvGrpSpPr>
        <p:grpSpPr>
          <a:xfrm>
            <a:off x="3871676" y="1541489"/>
            <a:ext cx="3450550" cy="2009726"/>
            <a:chOff x="2819853" y="2789312"/>
            <a:chExt cx="3450550" cy="2009726"/>
          </a:xfrm>
        </p:grpSpPr>
        <p:sp>
          <p:nvSpPr>
            <p:cNvPr id="248" name="Rectangle 247"/>
            <p:cNvSpPr/>
            <p:nvPr/>
          </p:nvSpPr>
          <p:spPr>
            <a:xfrm>
              <a:off x="2852192" y="2789312"/>
              <a:ext cx="3418211" cy="20097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22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49" name="Group 248"/>
            <p:cNvGrpSpPr/>
            <p:nvPr/>
          </p:nvGrpSpPr>
          <p:grpSpPr>
            <a:xfrm>
              <a:off x="3710013" y="2904332"/>
              <a:ext cx="432048" cy="1728192"/>
              <a:chOff x="5436096" y="2564904"/>
              <a:chExt cx="432048" cy="1728192"/>
            </a:xfrm>
            <a:solidFill>
              <a:schemeClr val="tx1"/>
            </a:solidFill>
          </p:grpSpPr>
          <p:sp>
            <p:nvSpPr>
              <p:cNvPr id="253" name="Oval 252"/>
              <p:cNvSpPr/>
              <p:nvPr/>
            </p:nvSpPr>
            <p:spPr bwMode="auto">
              <a:xfrm>
                <a:off x="5508104" y="2564904"/>
                <a:ext cx="288032" cy="288032"/>
              </a:xfrm>
              <a:prstGeom prst="ellips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pitchFamily="1" charset="-128"/>
                  <a:cs typeface="+mn-cs"/>
                </a:endParaRPr>
              </a:p>
            </p:txBody>
          </p:sp>
          <p:cxnSp>
            <p:nvCxnSpPr>
              <p:cNvPr id="254" name="Straight Connector 253"/>
              <p:cNvCxnSpPr>
                <a:stCxn id="253" idx="4"/>
              </p:cNvCxnSpPr>
              <p:nvPr/>
            </p:nvCxnSpPr>
            <p:spPr bwMode="auto">
              <a:xfrm>
                <a:off x="5652120" y="2852936"/>
                <a:ext cx="0" cy="774948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5" name="Straight Connector 254"/>
              <p:cNvCxnSpPr/>
              <p:nvPr/>
            </p:nvCxnSpPr>
            <p:spPr bwMode="auto">
              <a:xfrm flipH="1">
                <a:off x="5436096" y="3609020"/>
                <a:ext cx="216024" cy="68407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6" name="Straight Connector 255"/>
              <p:cNvCxnSpPr/>
              <p:nvPr/>
            </p:nvCxnSpPr>
            <p:spPr bwMode="auto">
              <a:xfrm>
                <a:off x="5652120" y="3627884"/>
                <a:ext cx="216024" cy="6652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7" name="Straight Connector 256"/>
              <p:cNvCxnSpPr/>
              <p:nvPr/>
            </p:nvCxnSpPr>
            <p:spPr bwMode="auto">
              <a:xfrm flipH="1">
                <a:off x="5436096" y="3032956"/>
                <a:ext cx="216024" cy="39690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8" name="Straight Connector 257"/>
              <p:cNvCxnSpPr/>
              <p:nvPr/>
            </p:nvCxnSpPr>
            <p:spPr bwMode="auto">
              <a:xfrm>
                <a:off x="5652120" y="3051820"/>
                <a:ext cx="180020" cy="3986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50" name="TextBox 249"/>
            <p:cNvSpPr txBox="1"/>
            <p:nvPr/>
          </p:nvSpPr>
          <p:spPr>
            <a:xfrm>
              <a:off x="4347415" y="3175918"/>
              <a:ext cx="776175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wages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industry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location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bonuses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2819853" y="3181925"/>
              <a:ext cx="841897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gender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ethnicity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nationality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age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education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52" name="TextBox 251"/>
            <p:cNvSpPr txBox="1"/>
            <p:nvPr/>
          </p:nvSpPr>
          <p:spPr>
            <a:xfrm>
              <a:off x="5156324" y="3175918"/>
              <a:ext cx="92044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income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pensions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child 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disability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housing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4107769" y="1702395"/>
            <a:ext cx="3450550" cy="2009726"/>
            <a:chOff x="2819853" y="2789312"/>
            <a:chExt cx="3450550" cy="2009726"/>
          </a:xfrm>
        </p:grpSpPr>
        <p:sp>
          <p:nvSpPr>
            <p:cNvPr id="260" name="Rectangle 259"/>
            <p:cNvSpPr/>
            <p:nvPr/>
          </p:nvSpPr>
          <p:spPr>
            <a:xfrm>
              <a:off x="2852192" y="2789312"/>
              <a:ext cx="3418211" cy="20097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22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61" name="Group 260"/>
            <p:cNvGrpSpPr/>
            <p:nvPr/>
          </p:nvGrpSpPr>
          <p:grpSpPr>
            <a:xfrm>
              <a:off x="3710013" y="2904332"/>
              <a:ext cx="432048" cy="1728192"/>
              <a:chOff x="5436096" y="2564904"/>
              <a:chExt cx="432048" cy="1728192"/>
            </a:xfrm>
            <a:solidFill>
              <a:schemeClr val="tx1"/>
            </a:solidFill>
          </p:grpSpPr>
          <p:sp>
            <p:nvSpPr>
              <p:cNvPr id="265" name="Oval 264"/>
              <p:cNvSpPr/>
              <p:nvPr/>
            </p:nvSpPr>
            <p:spPr bwMode="auto">
              <a:xfrm>
                <a:off x="5508104" y="2564904"/>
                <a:ext cx="288032" cy="288032"/>
              </a:xfrm>
              <a:prstGeom prst="ellips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pitchFamily="1" charset="-128"/>
                  <a:cs typeface="+mn-cs"/>
                </a:endParaRPr>
              </a:p>
            </p:txBody>
          </p:sp>
          <p:cxnSp>
            <p:nvCxnSpPr>
              <p:cNvPr id="266" name="Straight Connector 265"/>
              <p:cNvCxnSpPr>
                <a:stCxn id="265" idx="4"/>
              </p:cNvCxnSpPr>
              <p:nvPr/>
            </p:nvCxnSpPr>
            <p:spPr bwMode="auto">
              <a:xfrm>
                <a:off x="5652120" y="2852936"/>
                <a:ext cx="0" cy="774948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7" name="Straight Connector 266"/>
              <p:cNvCxnSpPr/>
              <p:nvPr/>
            </p:nvCxnSpPr>
            <p:spPr bwMode="auto">
              <a:xfrm flipH="1">
                <a:off x="5436096" y="3609020"/>
                <a:ext cx="216024" cy="68407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8" name="Straight Connector 267"/>
              <p:cNvCxnSpPr/>
              <p:nvPr/>
            </p:nvCxnSpPr>
            <p:spPr bwMode="auto">
              <a:xfrm>
                <a:off x="5652120" y="3627884"/>
                <a:ext cx="216024" cy="6652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9" name="Straight Connector 268"/>
              <p:cNvCxnSpPr/>
              <p:nvPr/>
            </p:nvCxnSpPr>
            <p:spPr bwMode="auto">
              <a:xfrm flipH="1">
                <a:off x="5436096" y="3032956"/>
                <a:ext cx="216024" cy="39690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0" name="Straight Connector 269"/>
              <p:cNvCxnSpPr/>
              <p:nvPr/>
            </p:nvCxnSpPr>
            <p:spPr bwMode="auto">
              <a:xfrm>
                <a:off x="5652120" y="3051820"/>
                <a:ext cx="180020" cy="3986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62" name="TextBox 261"/>
            <p:cNvSpPr txBox="1"/>
            <p:nvPr/>
          </p:nvSpPr>
          <p:spPr>
            <a:xfrm>
              <a:off x="4347415" y="3175918"/>
              <a:ext cx="776175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wages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industry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location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bonuses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2819853" y="3181925"/>
              <a:ext cx="841897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gender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ethnicity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nationality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age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education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5156324" y="3175918"/>
              <a:ext cx="92044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income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pensions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child 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disability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housing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4330404" y="1887575"/>
            <a:ext cx="3450550" cy="2009726"/>
            <a:chOff x="2819853" y="2789312"/>
            <a:chExt cx="3450550" cy="2009726"/>
          </a:xfrm>
        </p:grpSpPr>
        <p:sp>
          <p:nvSpPr>
            <p:cNvPr id="272" name="Rectangle 271"/>
            <p:cNvSpPr/>
            <p:nvPr/>
          </p:nvSpPr>
          <p:spPr>
            <a:xfrm>
              <a:off x="2852192" y="2789312"/>
              <a:ext cx="3418211" cy="200972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22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73" name="Group 272"/>
            <p:cNvGrpSpPr/>
            <p:nvPr/>
          </p:nvGrpSpPr>
          <p:grpSpPr>
            <a:xfrm>
              <a:off x="3710013" y="2904332"/>
              <a:ext cx="432048" cy="1728192"/>
              <a:chOff x="5436096" y="2564904"/>
              <a:chExt cx="432048" cy="1728192"/>
            </a:xfrm>
            <a:solidFill>
              <a:schemeClr val="tx1"/>
            </a:solidFill>
          </p:grpSpPr>
          <p:sp>
            <p:nvSpPr>
              <p:cNvPr id="277" name="Oval 276"/>
              <p:cNvSpPr/>
              <p:nvPr/>
            </p:nvSpPr>
            <p:spPr bwMode="auto">
              <a:xfrm>
                <a:off x="5508104" y="2564904"/>
                <a:ext cx="288032" cy="288032"/>
              </a:xfrm>
              <a:prstGeom prst="ellips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pitchFamily="1" charset="-128"/>
                  <a:cs typeface="+mn-cs"/>
                </a:endParaRPr>
              </a:p>
            </p:txBody>
          </p:sp>
          <p:cxnSp>
            <p:nvCxnSpPr>
              <p:cNvPr id="278" name="Straight Connector 277"/>
              <p:cNvCxnSpPr>
                <a:stCxn id="277" idx="4"/>
              </p:cNvCxnSpPr>
              <p:nvPr/>
            </p:nvCxnSpPr>
            <p:spPr bwMode="auto">
              <a:xfrm>
                <a:off x="5652120" y="2852936"/>
                <a:ext cx="0" cy="774948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9" name="Straight Connector 278"/>
              <p:cNvCxnSpPr/>
              <p:nvPr/>
            </p:nvCxnSpPr>
            <p:spPr bwMode="auto">
              <a:xfrm flipH="1">
                <a:off x="5436096" y="3609020"/>
                <a:ext cx="216024" cy="68407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0" name="Straight Connector 279"/>
              <p:cNvCxnSpPr/>
              <p:nvPr/>
            </p:nvCxnSpPr>
            <p:spPr bwMode="auto">
              <a:xfrm>
                <a:off x="5652120" y="3627884"/>
                <a:ext cx="216024" cy="6652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1" name="Straight Connector 280"/>
              <p:cNvCxnSpPr/>
              <p:nvPr/>
            </p:nvCxnSpPr>
            <p:spPr bwMode="auto">
              <a:xfrm flipH="1">
                <a:off x="5436096" y="3032956"/>
                <a:ext cx="216024" cy="396906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2" name="Straight Connector 281"/>
              <p:cNvCxnSpPr/>
              <p:nvPr/>
            </p:nvCxnSpPr>
            <p:spPr bwMode="auto">
              <a:xfrm>
                <a:off x="5652120" y="3051820"/>
                <a:ext cx="180020" cy="398612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74" name="TextBox 273"/>
            <p:cNvSpPr txBox="1"/>
            <p:nvPr/>
          </p:nvSpPr>
          <p:spPr>
            <a:xfrm>
              <a:off x="4347415" y="3175918"/>
              <a:ext cx="776175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wages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industry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location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bonuses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2819853" y="3181925"/>
              <a:ext cx="841897" cy="1269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gender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ethnicity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nationality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age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education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occupation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5156324" y="3175918"/>
              <a:ext cx="92044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income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pensions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child support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disability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housing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etc</a:t>
              </a:r>
              <a:r>
                <a: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…</a:t>
              </a:r>
            </a:p>
          </p:txBody>
        </p:sp>
      </p:grpSp>
      <p:sp>
        <p:nvSpPr>
          <p:cNvPr id="283" name="Rectangle 282"/>
          <p:cNvSpPr/>
          <p:nvPr/>
        </p:nvSpPr>
        <p:spPr>
          <a:xfrm>
            <a:off x="4774252" y="2063707"/>
            <a:ext cx="3418211" cy="20097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85" name="Group 284"/>
          <p:cNvGrpSpPr/>
          <p:nvPr/>
        </p:nvGrpSpPr>
        <p:grpSpPr>
          <a:xfrm>
            <a:off x="5632073" y="2178727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286" name="Oval 285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287" name="Straight Connector 286"/>
            <p:cNvCxnSpPr>
              <a:stCxn id="286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8" name="Straight Connector 287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9" name="Straight Connector 288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0" name="Straight Connector 289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1" name="Straight Connector 290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2" name="Group 291"/>
          <p:cNvGrpSpPr/>
          <p:nvPr/>
        </p:nvGrpSpPr>
        <p:grpSpPr>
          <a:xfrm>
            <a:off x="5435899" y="4821016"/>
            <a:ext cx="310521" cy="1203131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293" name="Oval 292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294" name="Straight Connector 293"/>
            <p:cNvCxnSpPr>
              <a:stCxn id="293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5" name="Straight Connector 294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6" name="Straight Connector 295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7" name="Straight Connector 296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8" name="Straight Connector 297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9" name="Group 298"/>
          <p:cNvGrpSpPr/>
          <p:nvPr/>
        </p:nvGrpSpPr>
        <p:grpSpPr>
          <a:xfrm>
            <a:off x="5787938" y="4204197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00" name="Oval 299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01" name="Straight Connector 300"/>
            <p:cNvCxnSpPr>
              <a:stCxn id="300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2" name="Straight Connector 301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3" name="Straight Connector 302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4" name="Straight Connector 303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5" name="Straight Connector 304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6" name="Group 305"/>
          <p:cNvGrpSpPr/>
          <p:nvPr/>
        </p:nvGrpSpPr>
        <p:grpSpPr>
          <a:xfrm>
            <a:off x="5157753" y="4590560"/>
            <a:ext cx="310521" cy="1203131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07" name="Oval 306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08" name="Straight Connector 307"/>
            <p:cNvCxnSpPr>
              <a:stCxn id="307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9" name="Straight Connector 308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0" name="Straight Connector 309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1" name="Straight Connector 310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2" name="Straight Connector 311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3" name="Freeform 312"/>
          <p:cNvSpPr/>
          <p:nvPr/>
        </p:nvSpPr>
        <p:spPr>
          <a:xfrm>
            <a:off x="9511205" y="99320"/>
            <a:ext cx="1266027" cy="976326"/>
          </a:xfrm>
          <a:custGeom>
            <a:avLst/>
            <a:gdLst>
              <a:gd name="connsiteX0" fmla="*/ 1794933 w 1794933"/>
              <a:gd name="connsiteY0" fmla="*/ 1230489 h 1275644"/>
              <a:gd name="connsiteX1" fmla="*/ 0 w 1794933"/>
              <a:gd name="connsiteY1" fmla="*/ 1275644 h 1275644"/>
              <a:gd name="connsiteX2" fmla="*/ 33867 w 1794933"/>
              <a:gd name="connsiteY2" fmla="*/ 0 h 1275644"/>
              <a:gd name="connsiteX3" fmla="*/ 90311 w 1794933"/>
              <a:gd name="connsiteY3" fmla="*/ 0 h 1275644"/>
              <a:gd name="connsiteX4" fmla="*/ 112889 w 1794933"/>
              <a:gd name="connsiteY4" fmla="*/ 767644 h 1275644"/>
              <a:gd name="connsiteX5" fmla="*/ 699911 w 1794933"/>
              <a:gd name="connsiteY5" fmla="*/ 598311 h 1275644"/>
              <a:gd name="connsiteX6" fmla="*/ 688622 w 1794933"/>
              <a:gd name="connsiteY6" fmla="*/ 869244 h 1275644"/>
              <a:gd name="connsiteX7" fmla="*/ 1207911 w 1794933"/>
              <a:gd name="connsiteY7" fmla="*/ 654755 h 1275644"/>
              <a:gd name="connsiteX8" fmla="*/ 1241778 w 1794933"/>
              <a:gd name="connsiteY8" fmla="*/ 903111 h 1275644"/>
              <a:gd name="connsiteX9" fmla="*/ 1738489 w 1794933"/>
              <a:gd name="connsiteY9" fmla="*/ 688622 h 1275644"/>
              <a:gd name="connsiteX10" fmla="*/ 1794933 w 1794933"/>
              <a:gd name="connsiteY10" fmla="*/ 1230489 h 1275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4933" h="1275644">
                <a:moveTo>
                  <a:pt x="1794933" y="1230489"/>
                </a:moveTo>
                <a:lnTo>
                  <a:pt x="0" y="1275644"/>
                </a:lnTo>
                <a:lnTo>
                  <a:pt x="33867" y="0"/>
                </a:lnTo>
                <a:lnTo>
                  <a:pt x="90311" y="0"/>
                </a:lnTo>
                <a:lnTo>
                  <a:pt x="112889" y="767644"/>
                </a:lnTo>
                <a:lnTo>
                  <a:pt x="699911" y="598311"/>
                </a:lnTo>
                <a:lnTo>
                  <a:pt x="688622" y="869244"/>
                </a:lnTo>
                <a:lnTo>
                  <a:pt x="1207911" y="654755"/>
                </a:lnTo>
                <a:lnTo>
                  <a:pt x="1241778" y="903111"/>
                </a:lnTo>
                <a:lnTo>
                  <a:pt x="1738489" y="688622"/>
                </a:lnTo>
                <a:lnTo>
                  <a:pt x="1794933" y="1230489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14" name="Group 313"/>
          <p:cNvGrpSpPr/>
          <p:nvPr/>
        </p:nvGrpSpPr>
        <p:grpSpPr>
          <a:xfrm>
            <a:off x="9125984" y="2884274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15" name="Oval 314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16" name="Straight Connector 315"/>
            <p:cNvCxnSpPr>
              <a:stCxn id="315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7" name="Straight Connector 316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8" name="Straight Connector 317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9" name="Straight Connector 318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0" name="Straight Connector 319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1" name="Group 320"/>
          <p:cNvGrpSpPr/>
          <p:nvPr/>
        </p:nvGrpSpPr>
        <p:grpSpPr>
          <a:xfrm>
            <a:off x="9041645" y="3352949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22" name="Oval 321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23" name="Straight Connector 322"/>
            <p:cNvCxnSpPr>
              <a:stCxn id="322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4" name="Straight Connector 323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5" name="Straight Connector 324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6" name="Straight Connector 325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7" name="Straight Connector 326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8" name="Group 327"/>
          <p:cNvGrpSpPr/>
          <p:nvPr/>
        </p:nvGrpSpPr>
        <p:grpSpPr>
          <a:xfrm>
            <a:off x="9430784" y="3189074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29" name="Oval 328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30" name="Straight Connector 329"/>
            <p:cNvCxnSpPr>
              <a:stCxn id="329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1" name="Straight Connector 330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2" name="Straight Connector 331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3" name="Straight Connector 332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4" name="Straight Connector 333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5" name="Group 334"/>
          <p:cNvGrpSpPr/>
          <p:nvPr/>
        </p:nvGrpSpPr>
        <p:grpSpPr>
          <a:xfrm>
            <a:off x="9650196" y="3342015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36" name="Oval 335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37" name="Straight Connector 336"/>
            <p:cNvCxnSpPr>
              <a:stCxn id="336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8" name="Straight Connector 337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9" name="Straight Connector 338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0" name="Straight Connector 339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1" name="Straight Connector 340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2" name="Group 341"/>
          <p:cNvGrpSpPr/>
          <p:nvPr/>
        </p:nvGrpSpPr>
        <p:grpSpPr>
          <a:xfrm>
            <a:off x="9249842" y="3977950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43" name="Oval 342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44" name="Straight Connector 343"/>
            <p:cNvCxnSpPr>
              <a:stCxn id="343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5" name="Straight Connector 344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6" name="Straight Connector 345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7" name="Straight Connector 346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8" name="Straight Connector 347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9" name="Group 348"/>
          <p:cNvGrpSpPr/>
          <p:nvPr/>
        </p:nvGrpSpPr>
        <p:grpSpPr>
          <a:xfrm>
            <a:off x="9887984" y="3646274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50" name="Oval 349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51" name="Straight Connector 350"/>
            <p:cNvCxnSpPr>
              <a:stCxn id="350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2" name="Straight Connector 351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3" name="Straight Connector 352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4" name="Straight Connector 353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5" name="Straight Connector 354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6" name="Group 355"/>
          <p:cNvGrpSpPr/>
          <p:nvPr/>
        </p:nvGrpSpPr>
        <p:grpSpPr>
          <a:xfrm>
            <a:off x="10085632" y="3438262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57" name="Oval 356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58" name="Straight Connector 357"/>
            <p:cNvCxnSpPr>
              <a:stCxn id="357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9" name="Straight Connector 358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0" name="Straight Connector 359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1" name="Straight Connector 360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2" name="Straight Connector 361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3" name="Group 362"/>
          <p:cNvGrpSpPr/>
          <p:nvPr/>
        </p:nvGrpSpPr>
        <p:grpSpPr>
          <a:xfrm>
            <a:off x="10613980" y="3558732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64" name="Oval 363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65" name="Straight Connector 364"/>
            <p:cNvCxnSpPr>
              <a:stCxn id="364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6" name="Straight Connector 365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7" name="Straight Connector 366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8" name="Straight Connector 367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9" name="Straight Connector 368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0" name="Group 369"/>
          <p:cNvGrpSpPr/>
          <p:nvPr/>
        </p:nvGrpSpPr>
        <p:grpSpPr>
          <a:xfrm>
            <a:off x="10345184" y="4103474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71" name="Oval 370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72" name="Straight Connector 371"/>
            <p:cNvCxnSpPr>
              <a:stCxn id="371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3" name="Straight Connector 372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4" name="Straight Connector 373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5" name="Straight Connector 374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6" name="Straight Connector 375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7" name="Group 376"/>
          <p:cNvGrpSpPr/>
          <p:nvPr/>
        </p:nvGrpSpPr>
        <p:grpSpPr>
          <a:xfrm>
            <a:off x="10057152" y="4367963"/>
            <a:ext cx="432048" cy="1728192"/>
            <a:chOff x="5436096" y="2564904"/>
            <a:chExt cx="432048" cy="1728192"/>
          </a:xfrm>
          <a:solidFill>
            <a:schemeClr val="tx1"/>
          </a:solidFill>
        </p:grpSpPr>
        <p:sp>
          <p:nvSpPr>
            <p:cNvPr id="378" name="Oval 377"/>
            <p:cNvSpPr/>
            <p:nvPr/>
          </p:nvSpPr>
          <p:spPr bwMode="auto">
            <a:xfrm>
              <a:off x="5508104" y="2564904"/>
              <a:ext cx="288032" cy="288032"/>
            </a:xfrm>
            <a:prstGeom prst="ellips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endParaRPr>
            </a:p>
          </p:txBody>
        </p:sp>
        <p:cxnSp>
          <p:nvCxnSpPr>
            <p:cNvPr id="379" name="Straight Connector 378"/>
            <p:cNvCxnSpPr>
              <a:stCxn id="378" idx="4"/>
            </p:cNvCxnSpPr>
            <p:nvPr/>
          </p:nvCxnSpPr>
          <p:spPr bwMode="auto">
            <a:xfrm>
              <a:off x="5652120" y="2852936"/>
              <a:ext cx="0" cy="774948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0" name="Straight Connector 379"/>
            <p:cNvCxnSpPr/>
            <p:nvPr/>
          </p:nvCxnSpPr>
          <p:spPr bwMode="auto">
            <a:xfrm flipH="1">
              <a:off x="5436096" y="3609020"/>
              <a:ext cx="216024" cy="68407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1" name="Straight Connector 380"/>
            <p:cNvCxnSpPr/>
            <p:nvPr/>
          </p:nvCxnSpPr>
          <p:spPr bwMode="auto">
            <a:xfrm>
              <a:off x="5652120" y="3627884"/>
              <a:ext cx="216024" cy="6652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2" name="Straight Connector 381"/>
            <p:cNvCxnSpPr/>
            <p:nvPr/>
          </p:nvCxnSpPr>
          <p:spPr bwMode="auto">
            <a:xfrm flipH="1">
              <a:off x="5436096" y="3032956"/>
              <a:ext cx="216024" cy="396906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3" name="Straight Connector 382"/>
            <p:cNvCxnSpPr/>
            <p:nvPr/>
          </p:nvCxnSpPr>
          <p:spPr bwMode="auto">
            <a:xfrm>
              <a:off x="5652120" y="3051820"/>
              <a:ext cx="180020" cy="398612"/>
            </a:xfrm>
            <a:prstGeom prst="line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4" name="TextBox 383"/>
          <p:cNvSpPr txBox="1"/>
          <p:nvPr/>
        </p:nvSpPr>
        <p:spPr>
          <a:xfrm>
            <a:off x="6269475" y="2450313"/>
            <a:ext cx="776175" cy="12695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hours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industry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bonuses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occupation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etc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…</a:t>
            </a:r>
          </a:p>
        </p:txBody>
      </p:sp>
      <p:sp>
        <p:nvSpPr>
          <p:cNvPr id="385" name="TextBox 384"/>
          <p:cNvSpPr txBox="1"/>
          <p:nvPr/>
        </p:nvSpPr>
        <p:spPr>
          <a:xfrm>
            <a:off x="4741913" y="2456320"/>
            <a:ext cx="841897" cy="12695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gender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ethnicity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nationality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education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occupation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etc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…</a:t>
            </a:r>
          </a:p>
        </p:txBody>
      </p:sp>
      <p:sp>
        <p:nvSpPr>
          <p:cNvPr id="386" name="TextBox 385"/>
          <p:cNvSpPr txBox="1"/>
          <p:nvPr/>
        </p:nvSpPr>
        <p:spPr>
          <a:xfrm>
            <a:off x="7078384" y="2450313"/>
            <a:ext cx="920445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income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pensions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child support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disability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housing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etc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…</a:t>
            </a:r>
          </a:p>
        </p:txBody>
      </p:sp>
      <p:sp>
        <p:nvSpPr>
          <p:cNvPr id="387" name="Arc 386"/>
          <p:cNvSpPr/>
          <p:nvPr/>
        </p:nvSpPr>
        <p:spPr>
          <a:xfrm>
            <a:off x="2253973" y="3672733"/>
            <a:ext cx="2163057" cy="851866"/>
          </a:xfrm>
          <a:prstGeom prst="arc">
            <a:avLst/>
          </a:prstGeom>
          <a:ln w="31750">
            <a:solidFill>
              <a:schemeClr val="accent3">
                <a:lumMod val="75000"/>
              </a:schemeClr>
            </a:solidFill>
            <a:head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8" name="TextBox 387"/>
          <p:cNvSpPr txBox="1"/>
          <p:nvPr/>
        </p:nvSpPr>
        <p:spPr>
          <a:xfrm>
            <a:off x="2985492" y="3772003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work history</a:t>
            </a:r>
          </a:p>
        </p:txBody>
      </p:sp>
      <p:sp>
        <p:nvSpPr>
          <p:cNvPr id="389" name="Freeform 388"/>
          <p:cNvSpPr/>
          <p:nvPr/>
        </p:nvSpPr>
        <p:spPr>
          <a:xfrm>
            <a:off x="9812658" y="451160"/>
            <a:ext cx="1266027" cy="976326"/>
          </a:xfrm>
          <a:custGeom>
            <a:avLst/>
            <a:gdLst>
              <a:gd name="connsiteX0" fmla="*/ 1794933 w 1794933"/>
              <a:gd name="connsiteY0" fmla="*/ 1230489 h 1275644"/>
              <a:gd name="connsiteX1" fmla="*/ 0 w 1794933"/>
              <a:gd name="connsiteY1" fmla="*/ 1275644 h 1275644"/>
              <a:gd name="connsiteX2" fmla="*/ 33867 w 1794933"/>
              <a:gd name="connsiteY2" fmla="*/ 0 h 1275644"/>
              <a:gd name="connsiteX3" fmla="*/ 90311 w 1794933"/>
              <a:gd name="connsiteY3" fmla="*/ 0 h 1275644"/>
              <a:gd name="connsiteX4" fmla="*/ 112889 w 1794933"/>
              <a:gd name="connsiteY4" fmla="*/ 767644 h 1275644"/>
              <a:gd name="connsiteX5" fmla="*/ 699911 w 1794933"/>
              <a:gd name="connsiteY5" fmla="*/ 598311 h 1275644"/>
              <a:gd name="connsiteX6" fmla="*/ 688622 w 1794933"/>
              <a:gd name="connsiteY6" fmla="*/ 869244 h 1275644"/>
              <a:gd name="connsiteX7" fmla="*/ 1207911 w 1794933"/>
              <a:gd name="connsiteY7" fmla="*/ 654755 h 1275644"/>
              <a:gd name="connsiteX8" fmla="*/ 1241778 w 1794933"/>
              <a:gd name="connsiteY8" fmla="*/ 903111 h 1275644"/>
              <a:gd name="connsiteX9" fmla="*/ 1738489 w 1794933"/>
              <a:gd name="connsiteY9" fmla="*/ 688622 h 1275644"/>
              <a:gd name="connsiteX10" fmla="*/ 1794933 w 1794933"/>
              <a:gd name="connsiteY10" fmla="*/ 1230489 h 1275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4933" h="1275644">
                <a:moveTo>
                  <a:pt x="1794933" y="1230489"/>
                </a:moveTo>
                <a:lnTo>
                  <a:pt x="0" y="1275644"/>
                </a:lnTo>
                <a:lnTo>
                  <a:pt x="33867" y="0"/>
                </a:lnTo>
                <a:lnTo>
                  <a:pt x="90311" y="0"/>
                </a:lnTo>
                <a:lnTo>
                  <a:pt x="112889" y="767644"/>
                </a:lnTo>
                <a:lnTo>
                  <a:pt x="699911" y="598311"/>
                </a:lnTo>
                <a:lnTo>
                  <a:pt x="688622" y="869244"/>
                </a:lnTo>
                <a:lnTo>
                  <a:pt x="1207911" y="654755"/>
                </a:lnTo>
                <a:lnTo>
                  <a:pt x="1241778" y="903111"/>
                </a:lnTo>
                <a:lnTo>
                  <a:pt x="1738489" y="688622"/>
                </a:lnTo>
                <a:lnTo>
                  <a:pt x="1794933" y="1230489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0" name="Freeform 389"/>
          <p:cNvSpPr/>
          <p:nvPr/>
        </p:nvSpPr>
        <p:spPr>
          <a:xfrm>
            <a:off x="9187169" y="629050"/>
            <a:ext cx="1266027" cy="976326"/>
          </a:xfrm>
          <a:custGeom>
            <a:avLst/>
            <a:gdLst>
              <a:gd name="connsiteX0" fmla="*/ 1794933 w 1794933"/>
              <a:gd name="connsiteY0" fmla="*/ 1230489 h 1275644"/>
              <a:gd name="connsiteX1" fmla="*/ 0 w 1794933"/>
              <a:gd name="connsiteY1" fmla="*/ 1275644 h 1275644"/>
              <a:gd name="connsiteX2" fmla="*/ 33867 w 1794933"/>
              <a:gd name="connsiteY2" fmla="*/ 0 h 1275644"/>
              <a:gd name="connsiteX3" fmla="*/ 90311 w 1794933"/>
              <a:gd name="connsiteY3" fmla="*/ 0 h 1275644"/>
              <a:gd name="connsiteX4" fmla="*/ 112889 w 1794933"/>
              <a:gd name="connsiteY4" fmla="*/ 767644 h 1275644"/>
              <a:gd name="connsiteX5" fmla="*/ 699911 w 1794933"/>
              <a:gd name="connsiteY5" fmla="*/ 598311 h 1275644"/>
              <a:gd name="connsiteX6" fmla="*/ 688622 w 1794933"/>
              <a:gd name="connsiteY6" fmla="*/ 869244 h 1275644"/>
              <a:gd name="connsiteX7" fmla="*/ 1207911 w 1794933"/>
              <a:gd name="connsiteY7" fmla="*/ 654755 h 1275644"/>
              <a:gd name="connsiteX8" fmla="*/ 1241778 w 1794933"/>
              <a:gd name="connsiteY8" fmla="*/ 903111 h 1275644"/>
              <a:gd name="connsiteX9" fmla="*/ 1738489 w 1794933"/>
              <a:gd name="connsiteY9" fmla="*/ 688622 h 1275644"/>
              <a:gd name="connsiteX10" fmla="*/ 1794933 w 1794933"/>
              <a:gd name="connsiteY10" fmla="*/ 1230489 h 1275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4933" h="1275644">
                <a:moveTo>
                  <a:pt x="1794933" y="1230489"/>
                </a:moveTo>
                <a:lnTo>
                  <a:pt x="0" y="1275644"/>
                </a:lnTo>
                <a:lnTo>
                  <a:pt x="33867" y="0"/>
                </a:lnTo>
                <a:lnTo>
                  <a:pt x="90311" y="0"/>
                </a:lnTo>
                <a:lnTo>
                  <a:pt x="112889" y="767644"/>
                </a:lnTo>
                <a:lnTo>
                  <a:pt x="699911" y="598311"/>
                </a:lnTo>
                <a:lnTo>
                  <a:pt x="688622" y="869244"/>
                </a:lnTo>
                <a:lnTo>
                  <a:pt x="1207911" y="654755"/>
                </a:lnTo>
                <a:lnTo>
                  <a:pt x="1241778" y="903111"/>
                </a:lnTo>
                <a:lnTo>
                  <a:pt x="1738489" y="688622"/>
                </a:lnTo>
                <a:lnTo>
                  <a:pt x="1794933" y="1230489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1" name="Freeform 390"/>
          <p:cNvSpPr/>
          <p:nvPr/>
        </p:nvSpPr>
        <p:spPr>
          <a:xfrm>
            <a:off x="8856212" y="1147909"/>
            <a:ext cx="1266027" cy="976326"/>
          </a:xfrm>
          <a:custGeom>
            <a:avLst/>
            <a:gdLst>
              <a:gd name="connsiteX0" fmla="*/ 1794933 w 1794933"/>
              <a:gd name="connsiteY0" fmla="*/ 1230489 h 1275644"/>
              <a:gd name="connsiteX1" fmla="*/ 0 w 1794933"/>
              <a:gd name="connsiteY1" fmla="*/ 1275644 h 1275644"/>
              <a:gd name="connsiteX2" fmla="*/ 33867 w 1794933"/>
              <a:gd name="connsiteY2" fmla="*/ 0 h 1275644"/>
              <a:gd name="connsiteX3" fmla="*/ 90311 w 1794933"/>
              <a:gd name="connsiteY3" fmla="*/ 0 h 1275644"/>
              <a:gd name="connsiteX4" fmla="*/ 112889 w 1794933"/>
              <a:gd name="connsiteY4" fmla="*/ 767644 h 1275644"/>
              <a:gd name="connsiteX5" fmla="*/ 699911 w 1794933"/>
              <a:gd name="connsiteY5" fmla="*/ 598311 h 1275644"/>
              <a:gd name="connsiteX6" fmla="*/ 688622 w 1794933"/>
              <a:gd name="connsiteY6" fmla="*/ 869244 h 1275644"/>
              <a:gd name="connsiteX7" fmla="*/ 1207911 w 1794933"/>
              <a:gd name="connsiteY7" fmla="*/ 654755 h 1275644"/>
              <a:gd name="connsiteX8" fmla="*/ 1241778 w 1794933"/>
              <a:gd name="connsiteY8" fmla="*/ 903111 h 1275644"/>
              <a:gd name="connsiteX9" fmla="*/ 1738489 w 1794933"/>
              <a:gd name="connsiteY9" fmla="*/ 688622 h 1275644"/>
              <a:gd name="connsiteX10" fmla="*/ 1794933 w 1794933"/>
              <a:gd name="connsiteY10" fmla="*/ 1230489 h 1275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4933" h="1275644">
                <a:moveTo>
                  <a:pt x="1794933" y="1230489"/>
                </a:moveTo>
                <a:lnTo>
                  <a:pt x="0" y="1275644"/>
                </a:lnTo>
                <a:lnTo>
                  <a:pt x="33867" y="0"/>
                </a:lnTo>
                <a:lnTo>
                  <a:pt x="90311" y="0"/>
                </a:lnTo>
                <a:lnTo>
                  <a:pt x="112889" y="767644"/>
                </a:lnTo>
                <a:lnTo>
                  <a:pt x="699911" y="598311"/>
                </a:lnTo>
                <a:lnTo>
                  <a:pt x="688622" y="869244"/>
                </a:lnTo>
                <a:lnTo>
                  <a:pt x="1207911" y="654755"/>
                </a:lnTo>
                <a:lnTo>
                  <a:pt x="1241778" y="903111"/>
                </a:lnTo>
                <a:lnTo>
                  <a:pt x="1738489" y="688622"/>
                </a:lnTo>
                <a:lnTo>
                  <a:pt x="1794933" y="1230489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2" name="Curved Right Arrow 391"/>
          <p:cNvSpPr/>
          <p:nvPr/>
        </p:nvSpPr>
        <p:spPr>
          <a:xfrm>
            <a:off x="3488433" y="4415929"/>
            <a:ext cx="1285819" cy="1415737"/>
          </a:xfrm>
          <a:prstGeom prst="curvedRightArrow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3" name="Curved Right Arrow 392"/>
          <p:cNvSpPr/>
          <p:nvPr/>
        </p:nvSpPr>
        <p:spPr>
          <a:xfrm rot="19272517">
            <a:off x="7371076" y="4335119"/>
            <a:ext cx="1238244" cy="1598633"/>
          </a:xfrm>
          <a:prstGeom prst="curvedRightArrow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4" name="Curved Down Arrow 393"/>
          <p:cNvSpPr/>
          <p:nvPr/>
        </p:nvSpPr>
        <p:spPr>
          <a:xfrm rot="20107439">
            <a:off x="7378705" y="528444"/>
            <a:ext cx="1453042" cy="609005"/>
          </a:xfrm>
          <a:prstGeom prst="curvedDownArrow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2852381" y="150125"/>
            <a:ext cx="8679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vision… data spine</a:t>
            </a:r>
          </a:p>
        </p:txBody>
      </p:sp>
      <p:sp>
        <p:nvSpPr>
          <p:cNvPr id="198" name="Rounded Rectangle 197"/>
          <p:cNvSpPr/>
          <p:nvPr/>
        </p:nvSpPr>
        <p:spPr>
          <a:xfrm>
            <a:off x="0" y="941214"/>
            <a:ext cx="3096344" cy="864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 This data exists</a:t>
            </a:r>
          </a:p>
        </p:txBody>
      </p:sp>
      <p:sp>
        <p:nvSpPr>
          <p:cNvPr id="284" name="Rounded Rectangle 283"/>
          <p:cNvSpPr/>
          <p:nvPr/>
        </p:nvSpPr>
        <p:spPr>
          <a:xfrm>
            <a:off x="0" y="1877318"/>
            <a:ext cx="3096344" cy="864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2. Not in one place</a:t>
            </a:r>
          </a:p>
        </p:txBody>
      </p:sp>
      <p:pic>
        <p:nvPicPr>
          <p:cNvPr id="3" name="Picture 2" descr="University of Stirling Logo">
            <a:extLst>
              <a:ext uri="{FF2B5EF4-FFF2-40B4-BE49-F238E27FC236}">
                <a16:creationId xmlns:a16="http://schemas.microsoft.com/office/drawing/2014/main" id="{6218F535-8B42-5AC3-C678-B2BF4F6464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" grpId="0" animBg="1"/>
      <p:bldP spid="384" grpId="0"/>
      <p:bldP spid="385" grpId="0"/>
      <p:bldP spid="386" grpId="0"/>
      <p:bldP spid="387" grpId="0" animBg="1"/>
      <p:bldP spid="388" grpId="0"/>
      <p:bldP spid="389" grpId="0" animBg="1"/>
      <p:bldP spid="390" grpId="0" animBg="1"/>
      <p:bldP spid="391" grpId="0" animBg="1"/>
      <p:bldP spid="392" grpId="0" animBg="1"/>
      <p:bldP spid="393" grpId="0" animBg="1"/>
      <p:bldP spid="394" grpId="0" animBg="1"/>
      <p:bldP spid="198" grpId="0" animBg="1"/>
      <p:bldP spid="28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969" y="1926837"/>
            <a:ext cx="4544922" cy="35088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79971" y="386303"/>
            <a:ext cx="2126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ONS ASHE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06390" y="693405"/>
            <a:ext cx="2988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ONS business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141" y="5697597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96B24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Census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40177" y="1453567"/>
            <a:ext cx="1615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DWP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41949" y="3125662"/>
            <a:ext cx="1827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HMRC data</a:t>
            </a:r>
          </a:p>
        </p:txBody>
      </p:sp>
      <p:cxnSp>
        <p:nvCxnSpPr>
          <p:cNvPr id="9" name="Straight Arrow Connector 8"/>
          <p:cNvCxnSpPr>
            <a:stCxn id="4" idx="2"/>
          </p:cNvCxnSpPr>
          <p:nvPr/>
        </p:nvCxnSpPr>
        <p:spPr>
          <a:xfrm>
            <a:off x="7243179" y="847968"/>
            <a:ext cx="1457072" cy="246540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0212419" y="1401966"/>
            <a:ext cx="288032" cy="52487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733969" y="996287"/>
            <a:ext cx="267474" cy="30529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113515" y="996287"/>
            <a:ext cx="1953635" cy="116767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891939" y="1926837"/>
            <a:ext cx="2016224" cy="14809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966591" y="1774437"/>
            <a:ext cx="3287658" cy="15343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611094" y="2108676"/>
            <a:ext cx="2334395" cy="24002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997843" y="4082401"/>
            <a:ext cx="3926544" cy="294296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6081665" y="3704230"/>
            <a:ext cx="2623694" cy="92097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878927" y="2581330"/>
            <a:ext cx="3722890" cy="82842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0"/>
          </p:cNvCxnSpPr>
          <p:nvPr/>
        </p:nvCxnSpPr>
        <p:spPr>
          <a:xfrm flipV="1">
            <a:off x="7506716" y="5223635"/>
            <a:ext cx="539534" cy="473962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7622104" y="3998998"/>
            <a:ext cx="357752" cy="1773058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887032" y="5116791"/>
            <a:ext cx="2297199" cy="787721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40177" y="5064230"/>
            <a:ext cx="2374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HESA/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DfE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data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916960" y="3981435"/>
            <a:ext cx="1998260" cy="121320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069360" y="4617788"/>
            <a:ext cx="4287075" cy="7292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5771682" y="4287319"/>
            <a:ext cx="1128369" cy="8346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-55238" y="818384"/>
            <a:ext cx="3096344" cy="864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 This data exists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-55238" y="1754488"/>
            <a:ext cx="3096344" cy="864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2. Not in one place</a:t>
            </a:r>
          </a:p>
        </p:txBody>
      </p:sp>
      <p:pic>
        <p:nvPicPr>
          <p:cNvPr id="26" name="Picture 25" descr="University of Stirling Logo">
            <a:extLst>
              <a:ext uri="{FF2B5EF4-FFF2-40B4-BE49-F238E27FC236}">
                <a16:creationId xmlns:a16="http://schemas.microsoft.com/office/drawing/2014/main" id="{4B2DFE75-7E42-C8CC-0E67-2A57E31405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567F43-BFBF-AEA9-A3BA-32D1F525CDBA}"/>
              </a:ext>
            </a:extLst>
          </p:cNvPr>
          <p:cNvSpPr/>
          <p:nvPr/>
        </p:nvSpPr>
        <p:spPr>
          <a:xfrm>
            <a:off x="4140177" y="1257300"/>
            <a:ext cx="2290101" cy="846799"/>
          </a:xfrm>
          <a:prstGeom prst="rect">
            <a:avLst/>
          </a:prstGeom>
          <a:solidFill>
            <a:srgbClr val="C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008BBD-BB63-7F75-A5A4-6D0FF4D52ED5}"/>
              </a:ext>
            </a:extLst>
          </p:cNvPr>
          <p:cNvSpPr/>
          <p:nvPr/>
        </p:nvSpPr>
        <p:spPr>
          <a:xfrm>
            <a:off x="4157290" y="4734910"/>
            <a:ext cx="2290101" cy="846799"/>
          </a:xfrm>
          <a:prstGeom prst="rect">
            <a:avLst/>
          </a:prstGeom>
          <a:solidFill>
            <a:schemeClr val="accent4">
              <a:lumMod val="75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304F28-2803-5F8B-DC96-79E32AD351E3}"/>
              </a:ext>
            </a:extLst>
          </p:cNvPr>
          <p:cNvSpPr/>
          <p:nvPr/>
        </p:nvSpPr>
        <p:spPr>
          <a:xfrm>
            <a:off x="6347326" y="5585745"/>
            <a:ext cx="2290101" cy="846799"/>
          </a:xfrm>
          <a:prstGeom prst="rect">
            <a:avLst/>
          </a:prstGeom>
          <a:solidFill>
            <a:schemeClr val="accent4">
              <a:lumMod val="75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079053D-3A76-DDA2-0736-A5E66BC8D209}"/>
              </a:ext>
            </a:extLst>
          </p:cNvPr>
          <p:cNvSpPr/>
          <p:nvPr/>
        </p:nvSpPr>
        <p:spPr>
          <a:xfrm>
            <a:off x="6171975" y="137219"/>
            <a:ext cx="2290101" cy="846799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5CA2E5-1494-BED0-C80D-FBE49190A096}"/>
              </a:ext>
            </a:extLst>
          </p:cNvPr>
          <p:cNvSpPr/>
          <p:nvPr/>
        </p:nvSpPr>
        <p:spPr>
          <a:xfrm>
            <a:off x="9086478" y="462537"/>
            <a:ext cx="2837298" cy="846799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09DDEE7-7681-FD62-5BAE-702B727C5BED}"/>
              </a:ext>
            </a:extLst>
          </p:cNvPr>
          <p:cNvSpPr/>
          <p:nvPr/>
        </p:nvSpPr>
        <p:spPr>
          <a:xfrm>
            <a:off x="3651621" y="2903681"/>
            <a:ext cx="2290101" cy="846799"/>
          </a:xfrm>
          <a:prstGeom prst="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63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22" grpId="0"/>
      <p:bldP spid="2" grpId="0" animBg="1"/>
      <p:bldP spid="27" grpId="0" animBg="1"/>
      <p:bldP spid="28" grpId="0" animBg="1"/>
      <p:bldP spid="31" grpId="0" animBg="1"/>
      <p:bldP spid="32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Box 196"/>
          <p:cNvSpPr txBox="1"/>
          <p:nvPr/>
        </p:nvSpPr>
        <p:spPr>
          <a:xfrm>
            <a:off x="2542926" y="1335104"/>
            <a:ext cx="4234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Research-ready data</a:t>
            </a:r>
          </a:p>
        </p:txBody>
      </p:sp>
      <p:sp>
        <p:nvSpPr>
          <p:cNvPr id="398" name="Can 397"/>
          <p:cNvSpPr/>
          <p:nvPr/>
        </p:nvSpPr>
        <p:spPr>
          <a:xfrm>
            <a:off x="2046381" y="4195005"/>
            <a:ext cx="1546831" cy="1770366"/>
          </a:xfrm>
          <a:prstGeom prst="ca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HMRC data: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PAYE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Self Assessment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Migrant Workers Scan</a:t>
            </a:r>
          </a:p>
        </p:txBody>
      </p:sp>
      <p:sp>
        <p:nvSpPr>
          <p:cNvPr id="3" name="Flowchart: Alternate Process 2"/>
          <p:cNvSpPr/>
          <p:nvPr/>
        </p:nvSpPr>
        <p:spPr>
          <a:xfrm>
            <a:off x="3793417" y="2539531"/>
            <a:ext cx="1907560" cy="235310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Review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Document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 common personal IDs</a:t>
            </a:r>
          </a:p>
        </p:txBody>
      </p:sp>
      <p:sp>
        <p:nvSpPr>
          <p:cNvPr id="400" name="TextBox 399"/>
          <p:cNvSpPr txBox="1"/>
          <p:nvPr/>
        </p:nvSpPr>
        <p:spPr>
          <a:xfrm>
            <a:off x="7202678" y="1322328"/>
            <a:ext cx="4234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With Impact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193153" y="743004"/>
            <a:ext cx="9525" cy="5010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1" name="Flowchart: Alternate Process 400"/>
          <p:cNvSpPr/>
          <p:nvPr/>
        </p:nvSpPr>
        <p:spPr>
          <a:xfrm>
            <a:off x="6396213" y="2556237"/>
            <a:ext cx="1565158" cy="233640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Wage and Employment Spine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755070" y="3139225"/>
            <a:ext cx="604481" cy="647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lowchart: Multidocument 6"/>
          <p:cNvSpPr/>
          <p:nvPr/>
        </p:nvSpPr>
        <p:spPr>
          <a:xfrm>
            <a:off x="8693268" y="2539531"/>
            <a:ext cx="2952750" cy="1828800"/>
          </a:xfrm>
          <a:prstGeom prst="flowChartMultidocumen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wage progression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low-wage labour markets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8034694" y="3130081"/>
            <a:ext cx="604481" cy="647700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an 17"/>
          <p:cNvSpPr/>
          <p:nvPr/>
        </p:nvSpPr>
        <p:spPr>
          <a:xfrm>
            <a:off x="2046382" y="2387131"/>
            <a:ext cx="1546830" cy="742950"/>
          </a:xfrm>
          <a:prstGeom prst="ca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ONS business register</a:t>
            </a:r>
          </a:p>
        </p:txBody>
      </p:sp>
      <p:sp>
        <p:nvSpPr>
          <p:cNvPr id="19" name="Can 18"/>
          <p:cNvSpPr/>
          <p:nvPr/>
        </p:nvSpPr>
        <p:spPr>
          <a:xfrm>
            <a:off x="140891" y="3352963"/>
            <a:ext cx="1403846" cy="742950"/>
          </a:xfrm>
          <a:prstGeom prst="ca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(Enhanced) ASHE</a:t>
            </a:r>
          </a:p>
        </p:txBody>
      </p:sp>
      <p:sp>
        <p:nvSpPr>
          <p:cNvPr id="20" name="Can 19"/>
          <p:cNvSpPr/>
          <p:nvPr/>
        </p:nvSpPr>
        <p:spPr>
          <a:xfrm>
            <a:off x="2046381" y="3352963"/>
            <a:ext cx="1556355" cy="742950"/>
          </a:xfrm>
          <a:prstGeom prst="ca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2011 Census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03E674-89DF-EF9F-55C2-1F57AF250550}"/>
              </a:ext>
            </a:extLst>
          </p:cNvPr>
          <p:cNvSpPr txBox="1"/>
          <p:nvPr/>
        </p:nvSpPr>
        <p:spPr>
          <a:xfrm>
            <a:off x="2795231" y="140600"/>
            <a:ext cx="8679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WED Model</a:t>
            </a:r>
          </a:p>
        </p:txBody>
      </p:sp>
      <p:pic>
        <p:nvPicPr>
          <p:cNvPr id="2" name="Picture 1" descr="University of Stirling Logo">
            <a:extLst>
              <a:ext uri="{FF2B5EF4-FFF2-40B4-BE49-F238E27FC236}">
                <a16:creationId xmlns:a16="http://schemas.microsoft.com/office/drawing/2014/main" id="{0A7BF5A5-CA4E-3327-632A-3418E54EE2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19406" y="6050212"/>
            <a:ext cx="2137338" cy="676258"/>
          </a:xfrm>
          <a:prstGeom prst="rect">
            <a:avLst/>
          </a:prstGeom>
        </p:spPr>
      </p:pic>
      <p:sp>
        <p:nvSpPr>
          <p:cNvPr id="10" name="Arrow: Bent 9">
            <a:extLst>
              <a:ext uri="{FF2B5EF4-FFF2-40B4-BE49-F238E27FC236}">
                <a16:creationId xmlns:a16="http://schemas.microsoft.com/office/drawing/2014/main" id="{F1DD3C5F-A4F1-5B54-04EB-310945D5FCD0}"/>
              </a:ext>
            </a:extLst>
          </p:cNvPr>
          <p:cNvSpPr/>
          <p:nvPr/>
        </p:nvSpPr>
        <p:spPr>
          <a:xfrm>
            <a:off x="877824" y="2624328"/>
            <a:ext cx="1078822" cy="514897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1C46C7F6-E837-F78D-2EA1-68CAB744D280}"/>
              </a:ext>
            </a:extLst>
          </p:cNvPr>
          <p:cNvSpPr/>
          <p:nvPr/>
        </p:nvSpPr>
        <p:spPr>
          <a:xfrm flipV="1">
            <a:off x="775073" y="4198629"/>
            <a:ext cx="1078822" cy="514897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67446830-D00F-CE7A-0246-FEDAB6329BD2}"/>
              </a:ext>
            </a:extLst>
          </p:cNvPr>
          <p:cNvSpPr/>
          <p:nvPr/>
        </p:nvSpPr>
        <p:spPr>
          <a:xfrm>
            <a:off x="1614090" y="3630672"/>
            <a:ext cx="413960" cy="1708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ED3062-CA4A-1F04-A515-913306C65E3A}"/>
              </a:ext>
            </a:extLst>
          </p:cNvPr>
          <p:cNvSpPr/>
          <p:nvPr/>
        </p:nvSpPr>
        <p:spPr>
          <a:xfrm>
            <a:off x="8034694" y="1422400"/>
            <a:ext cx="4138256" cy="4330754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77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" grpId="0" animBg="1"/>
      <p:bldP spid="3" grpId="0" animBg="1"/>
      <p:bldP spid="401" grpId="0" animBg="1"/>
      <p:bldP spid="6" grpId="0" animBg="1"/>
      <p:bldP spid="7" grpId="0" animBg="1"/>
      <p:bldP spid="14" grpId="0" animBg="1"/>
      <p:bldP spid="18" grpId="0" animBg="1"/>
      <p:bldP spid="19" grpId="0" animBg="1"/>
      <p:bldP spid="20" grpId="0" animBg="1"/>
      <p:bldP spid="10" grpId="0" animBg="1"/>
      <p:bldP spid="16" grpId="0" animBg="1"/>
      <p:bldP spid="17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F7A32B-D4D6-4F2B-6658-0F67E000254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/>
              <a:t>Annual Survey of Hours and Earnings (ASHE)</a:t>
            </a:r>
          </a:p>
          <a:p>
            <a:pPr lvl="1"/>
            <a:r>
              <a:rPr lang="en-GB" dirty="0"/>
              <a:t>Important source of official statistics on earnings and working hours in the UK labour market</a:t>
            </a:r>
          </a:p>
          <a:p>
            <a:pPr lvl="1"/>
            <a:r>
              <a:rPr lang="en-GB" dirty="0"/>
              <a:t>Used by LPC to monitor the impact of NMW/NLW</a:t>
            </a:r>
          </a:p>
          <a:p>
            <a:pPr lvl="1"/>
            <a:r>
              <a:rPr lang="en-GB" dirty="0"/>
              <a:t>Used by DWP to analyse pension changes</a:t>
            </a:r>
          </a:p>
          <a:p>
            <a:pPr marL="457200" lvl="1" indent="0">
              <a:buNone/>
            </a:pPr>
            <a:endParaRPr lang="en-GB" dirty="0"/>
          </a:p>
          <a:p>
            <a:pPr lvl="1"/>
            <a:r>
              <a:rPr lang="en-GB" dirty="0"/>
              <a:t>1% sample of employee jobs, taken randomly from the PAYE register</a:t>
            </a:r>
          </a:p>
          <a:p>
            <a:pPr lvl="1"/>
            <a:r>
              <a:rPr lang="en-GB" dirty="0"/>
              <a:t>Survey completed by their employer if working in April each year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17" name="Picture 16" descr="University of Stirling Logo">
            <a:extLst>
              <a:ext uri="{FF2B5EF4-FFF2-40B4-BE49-F238E27FC236}">
                <a16:creationId xmlns:a16="http://schemas.microsoft.com/office/drawing/2014/main" id="{D3AFA0F2-45F9-F496-73E3-80DBEF5CBA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BA4750-E38A-2431-FD02-0BC6F2D0EEB4}"/>
              </a:ext>
            </a:extLst>
          </p:cNvPr>
          <p:cNvSpPr txBox="1"/>
          <p:nvPr/>
        </p:nvSpPr>
        <p:spPr>
          <a:xfrm>
            <a:off x="2795231" y="140600"/>
            <a:ext cx="8679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Ready Data – WED Data Spine</a:t>
            </a:r>
          </a:p>
        </p:txBody>
      </p:sp>
    </p:spTree>
    <p:extLst>
      <p:ext uri="{BB962C8B-B14F-4D97-AF65-F5344CB8AC3E}">
        <p14:creationId xmlns:p14="http://schemas.microsoft.com/office/powerpoint/2010/main" val="13550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4008A-0C3A-15DE-24E5-B060B6195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851753-F3A9-C555-9B49-9CB58127BAB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17" name="Picture 16" descr="University of Stirling Logo">
            <a:extLst>
              <a:ext uri="{FF2B5EF4-FFF2-40B4-BE49-F238E27FC236}">
                <a16:creationId xmlns:a16="http://schemas.microsoft.com/office/drawing/2014/main" id="{D1E5D01E-D449-4696-912B-BB1BB41F33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  <p:pic>
        <p:nvPicPr>
          <p:cNvPr id="7" name="Content Placeholder 2" descr="A screenshot of a document">
            <a:extLst>
              <a:ext uri="{FF2B5EF4-FFF2-40B4-BE49-F238E27FC236}">
                <a16:creationId xmlns:a16="http://schemas.microsoft.com/office/drawing/2014/main" id="{8DEC254C-6FFF-551A-565B-7BBB05011D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52" y="1081624"/>
            <a:ext cx="5703548" cy="4779962"/>
          </a:xfrm>
          <a:prstGeom prst="rect">
            <a:avLst/>
          </a:prstGeom>
        </p:spPr>
      </p:pic>
      <p:pic>
        <p:nvPicPr>
          <p:cNvPr id="11" name="Picture 10" descr="A document with text and a black text&#10;&#10;AI-generated content may be incorrect.">
            <a:extLst>
              <a:ext uri="{FF2B5EF4-FFF2-40B4-BE49-F238E27FC236}">
                <a16:creationId xmlns:a16="http://schemas.microsoft.com/office/drawing/2014/main" id="{19D35DF5-265A-A47C-CA12-473B482F0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97" y="1081623"/>
            <a:ext cx="6620799" cy="5363323"/>
          </a:xfrm>
          <a:prstGeom prst="rect">
            <a:avLst/>
          </a:prstGeom>
        </p:spPr>
      </p:pic>
      <p:pic>
        <p:nvPicPr>
          <p:cNvPr id="23" name="Picture 22" descr="A paper with text on it">
            <a:extLst>
              <a:ext uri="{FF2B5EF4-FFF2-40B4-BE49-F238E27FC236}">
                <a16:creationId xmlns:a16="http://schemas.microsoft.com/office/drawing/2014/main" id="{D5146D60-CC18-92FF-1CE3-9F649CFAD8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83" y="1026423"/>
            <a:ext cx="5896798" cy="5315692"/>
          </a:xfrm>
          <a:prstGeom prst="rect">
            <a:avLst/>
          </a:prstGeom>
        </p:spPr>
      </p:pic>
      <p:pic>
        <p:nvPicPr>
          <p:cNvPr id="13" name="Picture 12" descr="A document with text and a black text&#10;&#10;AI-generated content may be incorrect.">
            <a:extLst>
              <a:ext uri="{FF2B5EF4-FFF2-40B4-BE49-F238E27FC236}">
                <a16:creationId xmlns:a16="http://schemas.microsoft.com/office/drawing/2014/main" id="{51DCB0AE-150F-8BC0-D73A-38B0F9E4CE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174" y="1105425"/>
            <a:ext cx="6000980" cy="4700961"/>
          </a:xfrm>
          <a:prstGeom prst="rect">
            <a:avLst/>
          </a:prstGeom>
        </p:spPr>
      </p:pic>
      <p:pic>
        <p:nvPicPr>
          <p:cNvPr id="19" name="Picture 18" descr="A screenshot of a web page&#10;&#10;AI-generated content may be incorrect.">
            <a:extLst>
              <a:ext uri="{FF2B5EF4-FFF2-40B4-BE49-F238E27FC236}">
                <a16:creationId xmlns:a16="http://schemas.microsoft.com/office/drawing/2014/main" id="{C8EAAAB1-020A-0020-C5E2-85743496DA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484" y="997654"/>
            <a:ext cx="8066523" cy="5214898"/>
          </a:xfrm>
          <a:prstGeom prst="rect">
            <a:avLst/>
          </a:prstGeom>
        </p:spPr>
      </p:pic>
      <p:pic>
        <p:nvPicPr>
          <p:cNvPr id="21" name="Picture 20" descr="A hand holding a calculator and pen&#10;&#10;AI-generated content may be incorrect.">
            <a:extLst>
              <a:ext uri="{FF2B5EF4-FFF2-40B4-BE49-F238E27FC236}">
                <a16:creationId xmlns:a16="http://schemas.microsoft.com/office/drawing/2014/main" id="{02141628-44E7-D4D5-C163-EA9C3DAFA3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124" y="996414"/>
            <a:ext cx="5565466" cy="62088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505C72-8E46-16D0-88C2-36D43DD99B01}"/>
              </a:ext>
            </a:extLst>
          </p:cNvPr>
          <p:cNvSpPr txBox="1"/>
          <p:nvPr/>
        </p:nvSpPr>
        <p:spPr>
          <a:xfrm>
            <a:off x="2795231" y="140600"/>
            <a:ext cx="8679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with Impact</a:t>
            </a:r>
          </a:p>
        </p:txBody>
      </p:sp>
      <p:pic>
        <p:nvPicPr>
          <p:cNvPr id="3" name="Picture 2" descr="A screenshot of a news article&#10;&#10;AI-generated content may be incorrect.">
            <a:extLst>
              <a:ext uri="{FF2B5EF4-FFF2-40B4-BE49-F238E27FC236}">
                <a16:creationId xmlns:a16="http://schemas.microsoft.com/office/drawing/2014/main" id="{A27A2E1F-0AD8-658B-1AE7-54A10AAFC3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063" y="993765"/>
            <a:ext cx="7473451" cy="620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64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61D3A-D6C2-723C-7E0A-C4E9D3D52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E2CD24-B8A8-C058-BDF1-984B05C40DF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17" name="Picture 16" descr="University of Stirling Logo">
            <a:extLst>
              <a:ext uri="{FF2B5EF4-FFF2-40B4-BE49-F238E27FC236}">
                <a16:creationId xmlns:a16="http://schemas.microsoft.com/office/drawing/2014/main" id="{0996333B-57F6-BBC8-AC5E-4C2279FA7B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  <p:pic>
        <p:nvPicPr>
          <p:cNvPr id="6" name="Content Placeholder 5" descr="A screenshot of a web page">
            <a:extLst>
              <a:ext uri="{FF2B5EF4-FFF2-40B4-BE49-F238E27FC236}">
                <a16:creationId xmlns:a16="http://schemas.microsoft.com/office/drawing/2014/main" id="{3E8E6A95-0FDA-9393-BB5F-8D53848BD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38" y="990628"/>
            <a:ext cx="6230902" cy="58673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062953-7798-9D05-4E16-5F77B46F5DDE}"/>
              </a:ext>
            </a:extLst>
          </p:cNvPr>
          <p:cNvSpPr txBox="1"/>
          <p:nvPr/>
        </p:nvSpPr>
        <p:spPr>
          <a:xfrm>
            <a:off x="2795231" y="140600"/>
            <a:ext cx="8679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with Impact</a:t>
            </a:r>
          </a:p>
        </p:txBody>
      </p:sp>
    </p:spTree>
    <p:extLst>
      <p:ext uri="{BB962C8B-B14F-4D97-AF65-F5344CB8AC3E}">
        <p14:creationId xmlns:p14="http://schemas.microsoft.com/office/powerpoint/2010/main" val="371700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6DC4D-28E2-0BF0-C274-2DF9729E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B8121-33EC-3039-AF46-86F34E1503D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17" name="Picture 16" descr="University of Stirling Logo">
            <a:extLst>
              <a:ext uri="{FF2B5EF4-FFF2-40B4-BE49-F238E27FC236}">
                <a16:creationId xmlns:a16="http://schemas.microsoft.com/office/drawing/2014/main" id="{F9D35CC3-00E1-75A6-96A3-1861E62D76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5A64C5-7092-D2CE-559F-21C225F7CC30}"/>
              </a:ext>
            </a:extLst>
          </p:cNvPr>
          <p:cNvSpPr txBox="1"/>
          <p:nvPr/>
        </p:nvSpPr>
        <p:spPr>
          <a:xfrm>
            <a:off x="2795231" y="140600"/>
            <a:ext cx="9257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 and Engagement: Three Stakeholder Groups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C24F05F-9620-DDC6-432D-63555C3BC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71" y="998171"/>
            <a:ext cx="5134715" cy="3780306"/>
          </a:xfrm>
          <a:prstGeom prst="rect">
            <a:avLst/>
          </a:prstGeom>
        </p:spPr>
      </p:pic>
      <p:pic>
        <p:nvPicPr>
          <p:cNvPr id="11" name="Content Placeholder 10" descr="A screenshot of a website&#10;&#10;AI-generated content may be incorrect.">
            <a:extLst>
              <a:ext uri="{FF2B5EF4-FFF2-40B4-BE49-F238E27FC236}">
                <a16:creationId xmlns:a16="http://schemas.microsoft.com/office/drawing/2014/main" id="{8D07565C-7369-230D-BCA2-914F92B490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498" y="3205316"/>
            <a:ext cx="5772786" cy="27194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1057A2-4CFA-78AB-F94D-48091FFBC5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6415" y="1483466"/>
            <a:ext cx="1028699" cy="10286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424D68-2816-EDB3-8506-4AA508AD6F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3302" y="1481773"/>
            <a:ext cx="994856" cy="10286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2AA093-944C-6199-9545-C2DD4A6A6E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4576" y="1476895"/>
            <a:ext cx="1028699" cy="1028699"/>
          </a:xfrm>
          <a:prstGeom prst="rect">
            <a:avLst/>
          </a:prstGeom>
        </p:spPr>
      </p:pic>
      <p:pic>
        <p:nvPicPr>
          <p:cNvPr id="18" name="Picture 17" descr="A person in a striped shirt&#10;&#10;AI-generated content may be incorrect.">
            <a:extLst>
              <a:ext uri="{FF2B5EF4-FFF2-40B4-BE49-F238E27FC236}">
                <a16:creationId xmlns:a16="http://schemas.microsoft.com/office/drawing/2014/main" id="{D7BFD0C4-37D6-6C83-A787-A4E168A0B7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275" y="1468728"/>
            <a:ext cx="813282" cy="10320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D895A2-EE00-2A60-8912-6936F00019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65579" y="1476894"/>
            <a:ext cx="1028700" cy="10287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79AF3CD-98A5-2042-D0E2-DC32C02B64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25877" y="1483466"/>
            <a:ext cx="1028699" cy="10286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BC5C62B-D0BC-9791-EA2C-3DF0E1F5C0C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27504" y="1484667"/>
            <a:ext cx="694795" cy="10388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E1C0FB-7F65-ADEB-8E91-21B2A83722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504" y="973994"/>
            <a:ext cx="6530653" cy="50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2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302F8B-901E-321C-7D47-6332BA245CC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/>
              <a:t>Work with strategic partners</a:t>
            </a:r>
          </a:p>
          <a:p>
            <a:pPr lvl="1"/>
            <a:r>
              <a:rPr lang="en-GB" dirty="0"/>
              <a:t>Office for National Statistics</a:t>
            </a:r>
          </a:p>
          <a:p>
            <a:pPr lvl="1"/>
            <a:r>
              <a:rPr lang="en-GB" dirty="0"/>
              <a:t>Low Pay Commission</a:t>
            </a:r>
          </a:p>
          <a:p>
            <a:pPr lvl="1"/>
            <a:r>
              <a:rPr lang="en-GB" dirty="0"/>
              <a:t>Resolution Foundation</a:t>
            </a:r>
          </a:p>
          <a:p>
            <a:r>
              <a:rPr lang="en-GB" dirty="0"/>
              <a:t>20+ working papers, policy briefs, and data insights</a:t>
            </a:r>
          </a:p>
          <a:p>
            <a:r>
              <a:rPr lang="en-GB" dirty="0"/>
              <a:t>10+ policy and research workshops</a:t>
            </a:r>
          </a:p>
          <a:p>
            <a:r>
              <a:rPr lang="en-GB" dirty="0"/>
              <a:t>Public engagement</a:t>
            </a:r>
          </a:p>
          <a:p>
            <a:pPr lvl="1"/>
            <a:r>
              <a:rPr lang="en-GB" dirty="0"/>
              <a:t>E.g. Pint of Science</a:t>
            </a:r>
          </a:p>
          <a:p>
            <a:r>
              <a:rPr lang="en-GB" dirty="0"/>
              <a:t>10+ training events (webinars, face-to-face sessions)</a:t>
            </a:r>
          </a:p>
          <a:p>
            <a:r>
              <a:rPr lang="en-GB" dirty="0"/>
              <a:t>Peer to peer networks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A573A8-EE26-89AF-B277-8309FA55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132" y="5972175"/>
            <a:ext cx="2139881" cy="6767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A983B6-D383-8587-AEF7-27835E3C81B0}"/>
              </a:ext>
            </a:extLst>
          </p:cNvPr>
          <p:cNvSpPr txBox="1"/>
          <p:nvPr/>
        </p:nvSpPr>
        <p:spPr>
          <a:xfrm>
            <a:off x="2795231" y="140600"/>
            <a:ext cx="8679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 and Engagement</a:t>
            </a:r>
          </a:p>
        </p:txBody>
      </p:sp>
    </p:spTree>
    <p:extLst>
      <p:ext uri="{BB962C8B-B14F-4D97-AF65-F5344CB8AC3E}">
        <p14:creationId xmlns:p14="http://schemas.microsoft.com/office/powerpoint/2010/main" val="2752473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70A37-0964-6495-552E-6AC7DE7B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D022C2-CDDD-98BF-ABCE-B76ACF527B4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17" name="Picture 16" descr="University of Stirling Logo">
            <a:extLst>
              <a:ext uri="{FF2B5EF4-FFF2-40B4-BE49-F238E27FC236}">
                <a16:creationId xmlns:a16="http://schemas.microsoft.com/office/drawing/2014/main" id="{4F6D0059-6DB0-6ED6-A424-3DD451F541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2A75053-65FE-A413-9A74-83F48D85228F}"/>
              </a:ext>
            </a:extLst>
          </p:cNvPr>
          <p:cNvSpPr txBox="1">
            <a:spLocks/>
          </p:cNvSpPr>
          <p:nvPr/>
        </p:nvSpPr>
        <p:spPr>
          <a:xfrm>
            <a:off x="0" y="885825"/>
            <a:ext cx="10531475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r>
              <a:rPr lang="en-GB" dirty="0"/>
              <a:t>WED Website</a:t>
            </a:r>
          </a:p>
          <a:p>
            <a:pPr lvl="1"/>
            <a:r>
              <a:rPr lang="en-GB" dirty="0">
                <a:hlinkClick r:id="rId4"/>
              </a:rPr>
              <a:t>https://www.wagedynamics.com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Community of Interest group</a:t>
            </a:r>
          </a:p>
          <a:p>
            <a:pPr lvl="1"/>
            <a:r>
              <a:rPr lang="en-GB" dirty="0">
                <a:hlinkClick r:id="rId5"/>
              </a:rPr>
              <a:t>https://www.wagedynamics.com/community-of-interests/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Knowledge Hub </a:t>
            </a:r>
          </a:p>
          <a:p>
            <a:pPr lvl="1"/>
            <a:r>
              <a:rPr lang="en-GB" dirty="0">
                <a:hlinkClick r:id="rId6"/>
              </a:rPr>
              <a:t>https://khub.net/group/wage-and-employment-dynamics-research-group/</a:t>
            </a:r>
            <a:r>
              <a:rPr lang="en-GB" dirty="0"/>
              <a:t> 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1A909C-170A-30CC-EBF2-C4C19353E234}"/>
              </a:ext>
            </a:extLst>
          </p:cNvPr>
          <p:cNvSpPr txBox="1"/>
          <p:nvPr/>
        </p:nvSpPr>
        <p:spPr>
          <a:xfrm>
            <a:off x="2814896" y="165100"/>
            <a:ext cx="9377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Stakeholder Engagement: Supporting</a:t>
            </a:r>
            <a:r>
              <a:rPr kumimoji="0" lang="en-GB" sz="3200" b="1" i="0" u="none" strike="noStrike" kern="1200" cap="none" spc="0" normalizeH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Community</a:t>
            </a:r>
          </a:p>
        </p:txBody>
      </p:sp>
    </p:spTree>
    <p:extLst>
      <p:ext uri="{BB962C8B-B14F-4D97-AF65-F5344CB8AC3E}">
        <p14:creationId xmlns:p14="http://schemas.microsoft.com/office/powerpoint/2010/main" val="419509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BFA8A-7FD3-5107-05E8-C87FA8D62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6F5EBB-94C6-EB80-7810-F1D79067199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17" name="Picture 16" descr="University of Stirling Logo">
            <a:extLst>
              <a:ext uri="{FF2B5EF4-FFF2-40B4-BE49-F238E27FC236}">
                <a16:creationId xmlns:a16="http://schemas.microsoft.com/office/drawing/2014/main" id="{0991D5BE-2503-8B41-AEAF-4E33D6F766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4E8C3B-DDEE-B674-4FCD-A76DF2E440A9}"/>
              </a:ext>
            </a:extLst>
          </p:cNvPr>
          <p:cNvSpPr txBox="1"/>
          <p:nvPr/>
        </p:nvSpPr>
        <p:spPr>
          <a:xfrm>
            <a:off x="2855167" y="170694"/>
            <a:ext cx="6922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Impact: Lessons Learned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EE812B-597B-8B87-212A-4FB52DD1E5E1}"/>
              </a:ext>
            </a:extLst>
          </p:cNvPr>
          <p:cNvSpPr txBox="1">
            <a:spLocks/>
          </p:cNvSpPr>
          <p:nvPr/>
        </p:nvSpPr>
        <p:spPr>
          <a:xfrm>
            <a:off x="729276" y="830424"/>
            <a:ext cx="10944167" cy="477686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Need to factor in considerable time and resources for engagement and impact</a:t>
            </a:r>
          </a:p>
          <a:p>
            <a:r>
              <a:rPr lang="en-GB" sz="1600" dirty="0"/>
              <a:t>Bringing stakeholders in at the outset strengthens policy relevance</a:t>
            </a:r>
          </a:p>
          <a:p>
            <a:r>
              <a:rPr lang="en-GB" sz="1600" dirty="0"/>
              <a:t>Impact is cumulative, not one-off </a:t>
            </a:r>
          </a:p>
          <a:p>
            <a:r>
              <a:rPr lang="en-GB" sz="1600" dirty="0"/>
              <a:t>Co-production with policy bodies increases ownership</a:t>
            </a:r>
          </a:p>
          <a:p>
            <a:r>
              <a:rPr lang="en-GB" sz="1600" dirty="0"/>
              <a:t>Timeliness is critical for policy influence </a:t>
            </a:r>
          </a:p>
          <a:p>
            <a:r>
              <a:rPr lang="en-GB" sz="1600" dirty="0"/>
              <a:t>Translating technical findings into accessible formats is essential</a:t>
            </a:r>
          </a:p>
          <a:p>
            <a:r>
              <a:rPr lang="en-GB" sz="1600" dirty="0"/>
              <a:t>Embedding advisory boards strengthens credibility  </a:t>
            </a:r>
          </a:p>
          <a:p>
            <a:r>
              <a:rPr lang="en-GB" sz="1600" dirty="0"/>
              <a:t>Visibility in high-profile forums boosts uptake </a:t>
            </a:r>
          </a:p>
          <a:p>
            <a:r>
              <a:rPr lang="en-GB" sz="1600" dirty="0"/>
              <a:t>Peer-to-peer learning accelerates skills transfer </a:t>
            </a:r>
          </a:p>
          <a:p>
            <a:r>
              <a:rPr lang="en-GB" sz="1600" dirty="0"/>
              <a:t>Training programmes extend impact beyond the project team </a:t>
            </a:r>
          </a:p>
          <a:p>
            <a:r>
              <a:rPr lang="en-GB" sz="1600" dirty="0"/>
              <a:t>Fellowship and PhD support encourages the next generation of researchers </a:t>
            </a:r>
          </a:p>
          <a:p>
            <a:r>
              <a:rPr lang="en-GB" sz="1600" dirty="0"/>
              <a:t>Evidence of tangible change strengthens the case for continued funding </a:t>
            </a:r>
          </a:p>
          <a:p>
            <a:r>
              <a:rPr lang="en-GB" sz="1600" dirty="0"/>
              <a:t>A self-sustaining community of interest is the best way to ensure longevity </a:t>
            </a:r>
          </a:p>
          <a:p>
            <a:endParaRPr lang="en-GB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0521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AC947-B9F4-6139-7BD9-7D683051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2871A0-EEF4-150E-D9FB-E6ECD2BB78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17" name="Picture 16" descr="University of Stirling Logo">
            <a:extLst>
              <a:ext uri="{FF2B5EF4-FFF2-40B4-BE49-F238E27FC236}">
                <a16:creationId xmlns:a16="http://schemas.microsoft.com/office/drawing/2014/main" id="{E2082BB4-59FD-1221-251E-96C9A353FA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2" t="23140" r="17162" b="24793"/>
          <a:stretch/>
        </p:blipFill>
        <p:spPr>
          <a:xfrm>
            <a:off x="6847115" y="6040975"/>
            <a:ext cx="2137338" cy="676258"/>
          </a:xfrm>
          <a:prstGeom prst="rect">
            <a:avLst/>
          </a:prstGeom>
        </p:spPr>
      </p:pic>
      <p:sp>
        <p:nvSpPr>
          <p:cNvPr id="3" name="Title 11">
            <a:extLst>
              <a:ext uri="{FF2B5EF4-FFF2-40B4-BE49-F238E27FC236}">
                <a16:creationId xmlns:a16="http://schemas.microsoft.com/office/drawing/2014/main" id="{86B6D161-31EC-CD6F-5892-820EAD9FEEE1}"/>
              </a:ext>
            </a:extLst>
          </p:cNvPr>
          <p:cNvSpPr txBox="1">
            <a:spLocks/>
          </p:cNvSpPr>
          <p:nvPr/>
        </p:nvSpPr>
        <p:spPr>
          <a:xfrm>
            <a:off x="2667000" y="1122364"/>
            <a:ext cx="6858000" cy="23066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Thank You</a:t>
            </a:r>
          </a:p>
          <a:p>
            <a:pPr algn="ctr"/>
            <a:r>
              <a:rPr lang="en-GB" dirty="0"/>
              <a:t> </a:t>
            </a:r>
          </a:p>
          <a:p>
            <a:pPr algn="ctr"/>
            <a:r>
              <a:rPr lang="en-GB" dirty="0"/>
              <a:t>Any questions?</a:t>
            </a:r>
          </a:p>
        </p:txBody>
      </p:sp>
      <p:sp>
        <p:nvSpPr>
          <p:cNvPr id="4" name="Subtitle 12">
            <a:extLst>
              <a:ext uri="{FF2B5EF4-FFF2-40B4-BE49-F238E27FC236}">
                <a16:creationId xmlns:a16="http://schemas.microsoft.com/office/drawing/2014/main" id="{2A41CAF1-961B-CAD9-DEA6-5EE40F9BE3D7}"/>
              </a:ext>
            </a:extLst>
          </p:cNvPr>
          <p:cNvSpPr txBox="1">
            <a:spLocks/>
          </p:cNvSpPr>
          <p:nvPr/>
        </p:nvSpPr>
        <p:spPr>
          <a:xfrm>
            <a:off x="1520825" y="4246565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>
                <a:hlinkClick r:id="rId4"/>
              </a:rPr>
              <a:t>Damian2.Whittard@uwe.ac.uk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1815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623</Words>
  <Application>Microsoft Office PowerPoint</Application>
  <PresentationFormat>Widescreen</PresentationFormat>
  <Paragraphs>275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UWE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Damian Whittard</dc:creator>
  <cp:lastModifiedBy>Damian Whittard</cp:lastModifiedBy>
  <cp:revision>2</cp:revision>
  <dcterms:created xsi:type="dcterms:W3CDTF">2025-06-20T06:36:41Z</dcterms:created>
  <dcterms:modified xsi:type="dcterms:W3CDTF">2025-09-09T08:27:18Z</dcterms:modified>
</cp:coreProperties>
</file>