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comments/modernComment_1A1_D17A3349.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26" r:id="rId1"/>
    <p:sldMasterId id="2147483752" r:id="rId2"/>
    <p:sldMasterId id="2147483738" r:id="rId3"/>
  </p:sldMasterIdLst>
  <p:notesMasterIdLst>
    <p:notesMasterId r:id="rId55"/>
  </p:notesMasterIdLst>
  <p:handoutMasterIdLst>
    <p:handoutMasterId r:id="rId56"/>
  </p:handoutMasterIdLst>
  <p:sldIdLst>
    <p:sldId id="390" r:id="rId4"/>
    <p:sldId id="391" r:id="rId5"/>
    <p:sldId id="256" r:id="rId6"/>
    <p:sldId id="405" r:id="rId7"/>
    <p:sldId id="392" r:id="rId8"/>
    <p:sldId id="282" r:id="rId9"/>
    <p:sldId id="404" r:id="rId10"/>
    <p:sldId id="370" r:id="rId11"/>
    <p:sldId id="386" r:id="rId12"/>
    <p:sldId id="421" r:id="rId13"/>
    <p:sldId id="422" r:id="rId14"/>
    <p:sldId id="420" r:id="rId15"/>
    <p:sldId id="406" r:id="rId16"/>
    <p:sldId id="371" r:id="rId17"/>
    <p:sldId id="372" r:id="rId18"/>
    <p:sldId id="378" r:id="rId19"/>
    <p:sldId id="309" r:id="rId20"/>
    <p:sldId id="377" r:id="rId21"/>
    <p:sldId id="313" r:id="rId22"/>
    <p:sldId id="314" r:id="rId23"/>
    <p:sldId id="310" r:id="rId24"/>
    <p:sldId id="383" r:id="rId25"/>
    <p:sldId id="382" r:id="rId26"/>
    <p:sldId id="407" r:id="rId27"/>
    <p:sldId id="387" r:id="rId28"/>
    <p:sldId id="414" r:id="rId29"/>
    <p:sldId id="413" r:id="rId30"/>
    <p:sldId id="416" r:id="rId31"/>
    <p:sldId id="415" r:id="rId32"/>
    <p:sldId id="388" r:id="rId33"/>
    <p:sldId id="411" r:id="rId34"/>
    <p:sldId id="412" r:id="rId35"/>
    <p:sldId id="423" r:id="rId36"/>
    <p:sldId id="417" r:id="rId37"/>
    <p:sldId id="410" r:id="rId38"/>
    <p:sldId id="257" r:id="rId39"/>
    <p:sldId id="301" r:id="rId40"/>
    <p:sldId id="263" r:id="rId41"/>
    <p:sldId id="302" r:id="rId42"/>
    <p:sldId id="326" r:id="rId43"/>
    <p:sldId id="327" r:id="rId44"/>
    <p:sldId id="277" r:id="rId45"/>
    <p:sldId id="271" r:id="rId46"/>
    <p:sldId id="281" r:id="rId47"/>
    <p:sldId id="408" r:id="rId48"/>
    <p:sldId id="409" r:id="rId49"/>
    <p:sldId id="419" r:id="rId50"/>
    <p:sldId id="418" r:id="rId51"/>
    <p:sldId id="385" r:id="rId52"/>
    <p:sldId id="425" r:id="rId53"/>
    <p:sldId id="426"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C54F1C-5025-AF1C-53C5-E1B60CA3C8BB}" name="Van Phan" initials="VP" userId="S::van4.phan@uwe.ac.uk::7547d8d1-3ce6-404d-904e-525da4d607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4A0E"/>
    <a:srgbClr val="B9B9CB"/>
    <a:srgbClr val="A09393"/>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7504EA-57FF-1CEA-E21B-299A0B910405}" v="1" dt="2025-07-01T13:43:27.360"/>
    <p1510:client id="{7E0C77C4-B161-1A19-3615-D0135B635102}" v="25" dt="2025-07-01T12:26:48.1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225" autoAdjust="0"/>
  </p:normalViewPr>
  <p:slideViewPr>
    <p:cSldViewPr snapToGrid="0">
      <p:cViewPr>
        <p:scale>
          <a:sx n="50" d="100"/>
          <a:sy n="50" d="100"/>
        </p:scale>
        <p:origin x="384" y="104"/>
      </p:cViewPr>
      <p:guideLst/>
    </p:cSldViewPr>
  </p:slideViewPr>
  <p:notesTextViewPr>
    <p:cViewPr>
      <p:scale>
        <a:sx n="1" d="1"/>
        <a:sy n="1" d="1"/>
      </p:scale>
      <p:origin x="0" y="0"/>
    </p:cViewPr>
  </p:notesTextViewPr>
  <p:sorterViewPr>
    <p:cViewPr>
      <p:scale>
        <a:sx n="100" d="100"/>
        <a:sy n="100" d="100"/>
      </p:scale>
      <p:origin x="0" y="-1504"/>
    </p:cViewPr>
  </p:sorterViewPr>
  <p:notesViewPr>
    <p:cSldViewPr snapToGrid="0">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61" Type="http://schemas.microsoft.com/office/2016/11/relationships/changesInfo" Target="changesInfos/changesInfo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Phan" userId="S::van4.phan@uwe.ac.uk::7547d8d1-3ce6-404d-904e-525da4d60710" providerId="AD" clId="Web-{7E0C77C4-B161-1A19-3615-D0135B635102}"/>
    <pc:docChg chg="addSld delSld modSld">
      <pc:chgData name="Van Phan" userId="S::van4.phan@uwe.ac.uk::7547d8d1-3ce6-404d-904e-525da4d60710" providerId="AD" clId="Web-{7E0C77C4-B161-1A19-3615-D0135B635102}" dt="2025-07-01T12:26:48.156" v="24"/>
      <pc:docMkLst>
        <pc:docMk/>
      </pc:docMkLst>
      <pc:sldChg chg="addSp">
        <pc:chgData name="Van Phan" userId="S::van4.phan@uwe.ac.uk::7547d8d1-3ce6-404d-904e-525da4d60710" providerId="AD" clId="Web-{7E0C77C4-B161-1A19-3615-D0135B635102}" dt="2025-07-01T12:20:27.814" v="3"/>
        <pc:sldMkLst>
          <pc:docMk/>
          <pc:sldMk cId="778924339" sldId="282"/>
        </pc:sldMkLst>
        <pc:picChg chg="add">
          <ac:chgData name="Van Phan" userId="S::van4.phan@uwe.ac.uk::7547d8d1-3ce6-404d-904e-525da4d60710" providerId="AD" clId="Web-{7E0C77C4-B161-1A19-3615-D0135B635102}" dt="2025-07-01T12:20:27.814" v="3"/>
          <ac:picMkLst>
            <pc:docMk/>
            <pc:sldMk cId="778924339" sldId="282"/>
            <ac:picMk id="26" creationId="{4B2DFE75-7E42-C8CC-0E67-2A57E3140574}"/>
          </ac:picMkLst>
        </pc:picChg>
      </pc:sldChg>
      <pc:sldChg chg="addSp">
        <pc:chgData name="Van Phan" userId="S::van4.phan@uwe.ac.uk::7547d8d1-3ce6-404d-904e-525da4d60710" providerId="AD" clId="Web-{7E0C77C4-B161-1A19-3615-D0135B635102}" dt="2025-07-01T12:20:57.924" v="5"/>
        <pc:sldMkLst>
          <pc:docMk/>
          <pc:sldMk cId="1332163643" sldId="309"/>
        </pc:sldMkLst>
        <pc:picChg chg="add">
          <ac:chgData name="Van Phan" userId="S::van4.phan@uwe.ac.uk::7547d8d1-3ce6-404d-904e-525da4d60710" providerId="AD" clId="Web-{7E0C77C4-B161-1A19-3615-D0135B635102}" dt="2025-07-01T12:20:57.924" v="5"/>
          <ac:picMkLst>
            <pc:docMk/>
            <pc:sldMk cId="1332163643" sldId="309"/>
            <ac:picMk id="4" creationId="{7EC9282A-3A38-06E2-50DA-D401E2B346D4}"/>
          </ac:picMkLst>
        </pc:picChg>
      </pc:sldChg>
      <pc:sldChg chg="addSp">
        <pc:chgData name="Van Phan" userId="S::van4.phan@uwe.ac.uk::7547d8d1-3ce6-404d-904e-525da4d60710" providerId="AD" clId="Web-{7E0C77C4-B161-1A19-3615-D0135B635102}" dt="2025-07-01T12:24:15.369" v="8"/>
        <pc:sldMkLst>
          <pc:docMk/>
          <pc:sldMk cId="3894888024" sldId="310"/>
        </pc:sldMkLst>
        <pc:picChg chg="add">
          <ac:chgData name="Van Phan" userId="S::van4.phan@uwe.ac.uk::7547d8d1-3ce6-404d-904e-525da4d60710" providerId="AD" clId="Web-{7E0C77C4-B161-1A19-3615-D0135B635102}" dt="2025-07-01T12:24:15.369" v="8"/>
          <ac:picMkLst>
            <pc:docMk/>
            <pc:sldMk cId="3894888024" sldId="310"/>
            <ac:picMk id="4" creationId="{6521B33C-BD61-403C-42A2-C88DBCB7F499}"/>
          </ac:picMkLst>
        </pc:picChg>
      </pc:sldChg>
      <pc:sldChg chg="addSp">
        <pc:chgData name="Van Phan" userId="S::van4.phan@uwe.ac.uk::7547d8d1-3ce6-404d-904e-525da4d60710" providerId="AD" clId="Web-{7E0C77C4-B161-1A19-3615-D0135B635102}" dt="2025-07-01T12:22:29.553" v="6"/>
        <pc:sldMkLst>
          <pc:docMk/>
          <pc:sldMk cId="3440159353" sldId="313"/>
        </pc:sldMkLst>
        <pc:picChg chg="add">
          <ac:chgData name="Van Phan" userId="S::van4.phan@uwe.ac.uk::7547d8d1-3ce6-404d-904e-525da4d60710" providerId="AD" clId="Web-{7E0C77C4-B161-1A19-3615-D0135B635102}" dt="2025-07-01T12:22:29.553" v="6"/>
          <ac:picMkLst>
            <pc:docMk/>
            <pc:sldMk cId="3440159353" sldId="313"/>
            <ac:picMk id="5" creationId="{7025C198-5ECF-7F50-7FE7-C412D37639AE}"/>
          </ac:picMkLst>
        </pc:picChg>
      </pc:sldChg>
      <pc:sldChg chg="addSp">
        <pc:chgData name="Van Phan" userId="S::van4.phan@uwe.ac.uk::7547d8d1-3ce6-404d-904e-525da4d60710" providerId="AD" clId="Web-{7E0C77C4-B161-1A19-3615-D0135B635102}" dt="2025-07-01T12:24:07.478" v="7"/>
        <pc:sldMkLst>
          <pc:docMk/>
          <pc:sldMk cId="4291775115" sldId="314"/>
        </pc:sldMkLst>
        <pc:picChg chg="add">
          <ac:chgData name="Van Phan" userId="S::van4.phan@uwe.ac.uk::7547d8d1-3ce6-404d-904e-525da4d60710" providerId="AD" clId="Web-{7E0C77C4-B161-1A19-3615-D0135B635102}" dt="2025-07-01T12:24:07.478" v="7"/>
          <ac:picMkLst>
            <pc:docMk/>
            <pc:sldMk cId="4291775115" sldId="314"/>
            <ac:picMk id="4" creationId="{7D3E3651-1B7B-1556-24DD-AEC6A3A8CED9}"/>
          </ac:picMkLst>
        </pc:picChg>
      </pc:sldChg>
      <pc:sldChg chg="addSp">
        <pc:chgData name="Van Phan" userId="S::van4.phan@uwe.ac.uk::7547d8d1-3ce6-404d-904e-525da4d60710" providerId="AD" clId="Web-{7E0C77C4-B161-1A19-3615-D0135B635102}" dt="2025-07-01T12:25:13.387" v="9"/>
        <pc:sldMkLst>
          <pc:docMk/>
          <pc:sldMk cId="3743885093" sldId="387"/>
        </pc:sldMkLst>
        <pc:picChg chg="add">
          <ac:chgData name="Van Phan" userId="S::van4.phan@uwe.ac.uk::7547d8d1-3ce6-404d-904e-525da4d60710" providerId="AD" clId="Web-{7E0C77C4-B161-1A19-3615-D0135B635102}" dt="2025-07-01T12:25:13.387" v="9"/>
          <ac:picMkLst>
            <pc:docMk/>
            <pc:sldMk cId="3743885093" sldId="387"/>
            <ac:picMk id="3" creationId="{68011CEF-AAC5-260C-C58A-D173A47C28DF}"/>
          </ac:picMkLst>
        </pc:picChg>
      </pc:sldChg>
      <pc:sldChg chg="addSp">
        <pc:chgData name="Van Phan" userId="S::van4.phan@uwe.ac.uk::7547d8d1-3ce6-404d-904e-525da4d60710" providerId="AD" clId="Web-{7E0C77C4-B161-1A19-3615-D0135B635102}" dt="2025-07-01T12:20:16.548" v="0"/>
        <pc:sldMkLst>
          <pc:docMk/>
          <pc:sldMk cId="2150514732" sldId="392"/>
        </pc:sldMkLst>
        <pc:picChg chg="add">
          <ac:chgData name="Van Phan" userId="S::van4.phan@uwe.ac.uk::7547d8d1-3ce6-404d-904e-525da4d60710" providerId="AD" clId="Web-{7E0C77C4-B161-1A19-3615-D0135B635102}" dt="2025-07-01T12:20:16.548" v="0"/>
          <ac:picMkLst>
            <pc:docMk/>
            <pc:sldMk cId="2150514732" sldId="392"/>
            <ac:picMk id="3" creationId="{6218F535-8B42-5AC3-C678-B2BF4F6464D2}"/>
          </ac:picMkLst>
        </pc:picChg>
      </pc:sldChg>
      <pc:sldChg chg="addSp">
        <pc:chgData name="Van Phan" userId="S::van4.phan@uwe.ac.uk::7547d8d1-3ce6-404d-904e-525da4d60710" providerId="AD" clId="Web-{7E0C77C4-B161-1A19-3615-D0135B635102}" dt="2025-07-01T12:25:27.591" v="11"/>
        <pc:sldMkLst>
          <pc:docMk/>
          <pc:sldMk cId="4165860638" sldId="411"/>
        </pc:sldMkLst>
        <pc:picChg chg="add">
          <ac:chgData name="Van Phan" userId="S::van4.phan@uwe.ac.uk::7547d8d1-3ce6-404d-904e-525da4d60710" providerId="AD" clId="Web-{7E0C77C4-B161-1A19-3615-D0135B635102}" dt="2025-07-01T12:25:27.591" v="11"/>
          <ac:picMkLst>
            <pc:docMk/>
            <pc:sldMk cId="4165860638" sldId="411"/>
            <ac:picMk id="3" creationId="{C06EB518-D01F-8CC5-2588-16798C5DAE85}"/>
          </ac:picMkLst>
        </pc:picChg>
      </pc:sldChg>
      <pc:sldChg chg="addSp modSp">
        <pc:chgData name="Van Phan" userId="S::van4.phan@uwe.ac.uk::7547d8d1-3ce6-404d-904e-525da4d60710" providerId="AD" clId="Web-{7E0C77C4-B161-1A19-3615-D0135B635102}" dt="2025-07-01T12:26:08.514" v="18" actId="1076"/>
        <pc:sldMkLst>
          <pc:docMk/>
          <pc:sldMk cId="3372899663" sldId="412"/>
        </pc:sldMkLst>
        <pc:picChg chg="mod ord">
          <ac:chgData name="Van Phan" userId="S::van4.phan@uwe.ac.uk::7547d8d1-3ce6-404d-904e-525da4d60710" providerId="AD" clId="Web-{7E0C77C4-B161-1A19-3615-D0135B635102}" dt="2025-07-01T12:26:08.514" v="18" actId="1076"/>
          <ac:picMkLst>
            <pc:docMk/>
            <pc:sldMk cId="3372899663" sldId="412"/>
            <ac:picMk id="3" creationId="{9FEC73FA-C3C3-2801-8D24-71FEABE5CAE7}"/>
          </ac:picMkLst>
        </pc:picChg>
        <pc:picChg chg="add">
          <ac:chgData name="Van Phan" userId="S::van4.phan@uwe.ac.uk::7547d8d1-3ce6-404d-904e-525da4d60710" providerId="AD" clId="Web-{7E0C77C4-B161-1A19-3615-D0135B635102}" dt="2025-07-01T12:25:30.232" v="12"/>
          <ac:picMkLst>
            <pc:docMk/>
            <pc:sldMk cId="3372899663" sldId="412"/>
            <ac:picMk id="6" creationId="{559C740E-FE41-9F1A-10D5-82225E51F079}"/>
          </ac:picMkLst>
        </pc:picChg>
      </pc:sldChg>
      <pc:sldChg chg="addSp">
        <pc:chgData name="Van Phan" userId="S::van4.phan@uwe.ac.uk::7547d8d1-3ce6-404d-904e-525da4d60710" providerId="AD" clId="Web-{7E0C77C4-B161-1A19-3615-D0135B635102}" dt="2025-07-01T12:25:23.247" v="10"/>
        <pc:sldMkLst>
          <pc:docMk/>
          <pc:sldMk cId="1351238763" sldId="415"/>
        </pc:sldMkLst>
        <pc:picChg chg="add">
          <ac:chgData name="Van Phan" userId="S::van4.phan@uwe.ac.uk::7547d8d1-3ce6-404d-904e-525da4d60710" providerId="AD" clId="Web-{7E0C77C4-B161-1A19-3615-D0135B635102}" dt="2025-07-01T12:25:23.247" v="10"/>
          <ac:picMkLst>
            <pc:docMk/>
            <pc:sldMk cId="1351238763" sldId="415"/>
            <ac:picMk id="3" creationId="{8F645086-4E9B-BBC6-A705-383CF6CDAD5F}"/>
          </ac:picMkLst>
        </pc:picChg>
      </pc:sldChg>
      <pc:sldChg chg="addSp modSp">
        <pc:chgData name="Van Phan" userId="S::van4.phan@uwe.ac.uk::7547d8d1-3ce6-404d-904e-525da4d60710" providerId="AD" clId="Web-{7E0C77C4-B161-1A19-3615-D0135B635102}" dt="2025-07-01T12:26:48.156" v="24"/>
        <pc:sldMkLst>
          <pc:docMk/>
          <pc:sldMk cId="3514446665" sldId="417"/>
        </pc:sldMkLst>
        <pc:picChg chg="add ord">
          <ac:chgData name="Van Phan" userId="S::van4.phan@uwe.ac.uk::7547d8d1-3ce6-404d-904e-525da4d60710" providerId="AD" clId="Web-{7E0C77C4-B161-1A19-3615-D0135B635102}" dt="2025-07-01T12:26:48.156" v="24"/>
          <ac:picMkLst>
            <pc:docMk/>
            <pc:sldMk cId="3514446665" sldId="417"/>
            <ac:picMk id="5" creationId="{0CC8EE17-FF09-7AF4-B8C7-D8BAD9C1FA28}"/>
          </ac:picMkLst>
        </pc:picChg>
      </pc:sldChg>
      <pc:sldChg chg="addSp">
        <pc:chgData name="Van Phan" userId="S::van4.phan@uwe.ac.uk::7547d8d1-3ce6-404d-904e-525da4d60710" providerId="AD" clId="Web-{7E0C77C4-B161-1A19-3615-D0135B635102}" dt="2025-07-01T12:20:47.893" v="4"/>
        <pc:sldMkLst>
          <pc:docMk/>
          <pc:sldMk cId="710794448" sldId="420"/>
        </pc:sldMkLst>
        <pc:picChg chg="add">
          <ac:chgData name="Van Phan" userId="S::van4.phan@uwe.ac.uk::7547d8d1-3ce6-404d-904e-525da4d60710" providerId="AD" clId="Web-{7E0C77C4-B161-1A19-3615-D0135B635102}" dt="2025-07-01T12:20:47.893" v="4"/>
          <ac:picMkLst>
            <pc:docMk/>
            <pc:sldMk cId="710794448" sldId="420"/>
            <ac:picMk id="4" creationId="{168791D8-51E9-1081-7A51-C82A846F30C3}"/>
          </ac:picMkLst>
        </pc:picChg>
      </pc:sldChg>
      <pc:sldChg chg="addSp delSp modSp">
        <pc:chgData name="Van Phan" userId="S::van4.phan@uwe.ac.uk::7547d8d1-3ce6-404d-904e-525da4d60710" providerId="AD" clId="Web-{7E0C77C4-B161-1A19-3615-D0135B635102}" dt="2025-07-01T12:26:29.906" v="22" actId="1076"/>
        <pc:sldMkLst>
          <pc:docMk/>
          <pc:sldMk cId="3988014896" sldId="423"/>
        </pc:sldMkLst>
        <pc:spChg chg="del mod ord">
          <ac:chgData name="Van Phan" userId="S::van4.phan@uwe.ac.uk::7547d8d1-3ce6-404d-904e-525da4d60710" providerId="AD" clId="Web-{7E0C77C4-B161-1A19-3615-D0135B635102}" dt="2025-07-01T12:26:25.843" v="21"/>
          <ac:spMkLst>
            <pc:docMk/>
            <pc:sldMk cId="3988014896" sldId="423"/>
            <ac:spMk id="2" creationId="{D8C99F44-5424-0881-E576-F1982F313AE3}"/>
          </ac:spMkLst>
        </pc:spChg>
        <pc:grpChg chg="mod">
          <ac:chgData name="Van Phan" userId="S::van4.phan@uwe.ac.uk::7547d8d1-3ce6-404d-904e-525da4d60710" providerId="AD" clId="Web-{7E0C77C4-B161-1A19-3615-D0135B635102}" dt="2025-07-01T12:26:29.906" v="22" actId="1076"/>
          <ac:grpSpMkLst>
            <pc:docMk/>
            <pc:sldMk cId="3988014896" sldId="423"/>
            <ac:grpSpMk id="7" creationId="{BA9947FC-18B6-81B9-95D6-9C935BA0991F}"/>
          </ac:grpSpMkLst>
        </pc:grpChg>
        <pc:picChg chg="add">
          <ac:chgData name="Van Phan" userId="S::van4.phan@uwe.ac.uk::7547d8d1-3ce6-404d-904e-525da4d60710" providerId="AD" clId="Web-{7E0C77C4-B161-1A19-3615-D0135B635102}" dt="2025-07-01T12:25:45.670" v="14"/>
          <ac:picMkLst>
            <pc:docMk/>
            <pc:sldMk cId="3988014896" sldId="423"/>
            <ac:picMk id="8" creationId="{F21F9267-073C-85FD-71D1-D21D513B055C}"/>
          </ac:picMkLst>
        </pc:picChg>
      </pc:sldChg>
      <pc:sldChg chg="add del replId">
        <pc:chgData name="Van Phan" userId="S::van4.phan@uwe.ac.uk::7547d8d1-3ce6-404d-904e-525da4d60710" providerId="AD" clId="Web-{7E0C77C4-B161-1A19-3615-D0135B635102}" dt="2025-07-01T12:20:22.892" v="2"/>
        <pc:sldMkLst>
          <pc:docMk/>
          <pc:sldMk cId="230702068" sldId="424"/>
        </pc:sldMkLst>
      </pc:sldChg>
    </pc:docChg>
  </pc:docChgLst>
  <pc:docChgLst>
    <pc:chgData name="Felix Ritchie" userId="5261b67a-92c6-4eff-8b33-84f0b283ba3b" providerId="ADAL" clId="{23A87434-B194-42BF-9349-BB8BDC10AC33}"/>
    <pc:docChg chg="custSel addSld delSld modSld sldOrd">
      <pc:chgData name="Felix Ritchie" userId="5261b67a-92c6-4eff-8b33-84f0b283ba3b" providerId="ADAL" clId="{23A87434-B194-42BF-9349-BB8BDC10AC33}" dt="2025-07-01T13:56:09.045" v="753" actId="20577"/>
      <pc:docMkLst>
        <pc:docMk/>
      </pc:docMkLst>
      <pc:sldChg chg="addSp modSp mod modAnim">
        <pc:chgData name="Felix Ritchie" userId="5261b67a-92c6-4eff-8b33-84f0b283ba3b" providerId="ADAL" clId="{23A87434-B194-42BF-9349-BB8BDC10AC33}" dt="2025-07-01T12:52:13.297" v="579"/>
        <pc:sldMkLst>
          <pc:docMk/>
          <pc:sldMk cId="778924339" sldId="282"/>
        </pc:sldMkLst>
        <pc:spChg chg="add mod">
          <ac:chgData name="Felix Ritchie" userId="5261b67a-92c6-4eff-8b33-84f0b283ba3b" providerId="ADAL" clId="{23A87434-B194-42BF-9349-BB8BDC10AC33}" dt="2025-07-01T12:50:07.020" v="571" actId="207"/>
          <ac:spMkLst>
            <pc:docMk/>
            <pc:sldMk cId="778924339" sldId="282"/>
            <ac:spMk id="2" creationId="{A4567F43-BFBF-AEA9-A3BA-32D1F525CDBA}"/>
          </ac:spMkLst>
        </pc:spChg>
        <pc:spChg chg="add mod">
          <ac:chgData name="Felix Ritchie" userId="5261b67a-92c6-4eff-8b33-84f0b283ba3b" providerId="ADAL" clId="{23A87434-B194-42BF-9349-BB8BDC10AC33}" dt="2025-07-01T12:50:55.210" v="576" actId="207"/>
          <ac:spMkLst>
            <pc:docMk/>
            <pc:sldMk cId="778924339" sldId="282"/>
            <ac:spMk id="27" creationId="{C3008BBD-BB63-7F75-A5A4-6D0FF4D52ED5}"/>
          </ac:spMkLst>
        </pc:spChg>
        <pc:spChg chg="add mod">
          <ac:chgData name="Felix Ritchie" userId="5261b67a-92c6-4eff-8b33-84f0b283ba3b" providerId="ADAL" clId="{23A87434-B194-42BF-9349-BB8BDC10AC33}" dt="2025-07-01T12:51:06.111" v="578" actId="1076"/>
          <ac:spMkLst>
            <pc:docMk/>
            <pc:sldMk cId="778924339" sldId="282"/>
            <ac:spMk id="28" creationId="{71304F28-2803-5F8B-DC96-79E32AD351E3}"/>
          </ac:spMkLst>
        </pc:spChg>
      </pc:sldChg>
      <pc:sldChg chg="modSp mod">
        <pc:chgData name="Felix Ritchie" userId="5261b67a-92c6-4eff-8b33-84f0b283ba3b" providerId="ADAL" clId="{23A87434-B194-42BF-9349-BB8BDC10AC33}" dt="2025-07-01T13:56:09.045" v="753" actId="20577"/>
        <pc:sldMkLst>
          <pc:docMk/>
          <pc:sldMk cId="1907397029" sldId="391"/>
        </pc:sldMkLst>
        <pc:graphicFrameChg chg="mod modGraphic">
          <ac:chgData name="Felix Ritchie" userId="5261b67a-92c6-4eff-8b33-84f0b283ba3b" providerId="ADAL" clId="{23A87434-B194-42BF-9349-BB8BDC10AC33}" dt="2025-07-01T13:56:09.045" v="753" actId="20577"/>
          <ac:graphicFrameMkLst>
            <pc:docMk/>
            <pc:sldMk cId="1907397029" sldId="391"/>
            <ac:graphicFrameMk id="2" creationId="{07BA6608-DAC2-BE0C-C44E-0B12B3CE6724}"/>
          </ac:graphicFrameMkLst>
        </pc:graphicFrameChg>
      </pc:sldChg>
      <pc:sldChg chg="addSp modSp mod modAnim">
        <pc:chgData name="Felix Ritchie" userId="5261b67a-92c6-4eff-8b33-84f0b283ba3b" providerId="ADAL" clId="{23A87434-B194-42BF-9349-BB8BDC10AC33}" dt="2025-07-01T13:00:42.025" v="700"/>
        <pc:sldMkLst>
          <pc:docMk/>
          <pc:sldMk cId="3562361805" sldId="404"/>
        </pc:sldMkLst>
        <pc:spChg chg="add mod">
          <ac:chgData name="Felix Ritchie" userId="5261b67a-92c6-4eff-8b33-84f0b283ba3b" providerId="ADAL" clId="{23A87434-B194-42BF-9349-BB8BDC10AC33}" dt="2025-07-01T13:00:11.354" v="699" actId="207"/>
          <ac:spMkLst>
            <pc:docMk/>
            <pc:sldMk cId="3562361805" sldId="404"/>
            <ac:spMk id="4" creationId="{E9ED3062-CA4A-1F04-A515-913306C65E3A}"/>
          </ac:spMkLst>
        </pc:spChg>
        <pc:spChg chg="mod">
          <ac:chgData name="Felix Ritchie" userId="5261b67a-92c6-4eff-8b33-84f0b283ba3b" providerId="ADAL" clId="{23A87434-B194-42BF-9349-BB8BDC10AC33}" dt="2025-07-01T12:59:06.408" v="662" actId="6549"/>
          <ac:spMkLst>
            <pc:docMk/>
            <pc:sldMk cId="3562361805" sldId="404"/>
            <ac:spMk id="15" creationId="{4C03E674-89DF-EF9F-55C2-1F57AF250550}"/>
          </ac:spMkLst>
        </pc:spChg>
      </pc:sldChg>
      <pc:sldChg chg="delSp mod delAnim">
        <pc:chgData name="Felix Ritchie" userId="5261b67a-92c6-4eff-8b33-84f0b283ba3b" providerId="ADAL" clId="{23A87434-B194-42BF-9349-BB8BDC10AC33}" dt="2025-07-01T11:53:20.766" v="259" actId="478"/>
        <pc:sldMkLst>
          <pc:docMk/>
          <pc:sldMk cId="3372899663" sldId="412"/>
        </pc:sldMkLst>
        <pc:grpChg chg="del">
          <ac:chgData name="Felix Ritchie" userId="5261b67a-92c6-4eff-8b33-84f0b283ba3b" providerId="ADAL" clId="{23A87434-B194-42BF-9349-BB8BDC10AC33}" dt="2025-07-01T11:53:20.766" v="259" actId="478"/>
          <ac:grpSpMkLst>
            <pc:docMk/>
            <pc:sldMk cId="3372899663" sldId="412"/>
            <ac:grpSpMk id="7" creationId="{162E2E7D-B7C8-2EF7-F6D1-DE3887D40F49}"/>
          </ac:grpSpMkLst>
        </pc:grpChg>
      </pc:sldChg>
      <pc:sldChg chg="addSp modSp mod modAnim">
        <pc:chgData name="Felix Ritchie" userId="5261b67a-92c6-4eff-8b33-84f0b283ba3b" providerId="ADAL" clId="{23A87434-B194-42BF-9349-BB8BDC10AC33}" dt="2025-07-01T11:51:51.790" v="257"/>
        <pc:sldMkLst>
          <pc:docMk/>
          <pc:sldMk cId="3514446665" sldId="417"/>
        </pc:sldMkLst>
        <pc:spChg chg="add mod">
          <ac:chgData name="Felix Ritchie" userId="5261b67a-92c6-4eff-8b33-84f0b283ba3b" providerId="ADAL" clId="{23A87434-B194-42BF-9349-BB8BDC10AC33}" dt="2025-07-01T11:49:58.786" v="253" actId="1076"/>
          <ac:spMkLst>
            <pc:docMk/>
            <pc:sldMk cId="3514446665" sldId="417"/>
            <ac:spMk id="2" creationId="{49BC2F65-6351-3FC2-68DD-B4E21E145676}"/>
          </ac:spMkLst>
        </pc:spChg>
        <pc:spChg chg="mod">
          <ac:chgData name="Felix Ritchie" userId="5261b67a-92c6-4eff-8b33-84f0b283ba3b" providerId="ADAL" clId="{23A87434-B194-42BF-9349-BB8BDC10AC33}" dt="2025-07-01T11:49:31.994" v="202" actId="6549"/>
          <ac:spMkLst>
            <pc:docMk/>
            <pc:sldMk cId="3514446665" sldId="417"/>
            <ac:spMk id="16" creationId="{8F6AE302-A3C4-6DAC-1E3A-D816BB11A273}"/>
          </ac:spMkLst>
        </pc:spChg>
        <pc:spChg chg="mod">
          <ac:chgData name="Felix Ritchie" userId="5261b67a-92c6-4eff-8b33-84f0b283ba3b" providerId="ADAL" clId="{23A87434-B194-42BF-9349-BB8BDC10AC33}" dt="2025-07-01T11:51:01.728" v="256" actId="6549"/>
          <ac:spMkLst>
            <pc:docMk/>
            <pc:sldMk cId="3514446665" sldId="417"/>
            <ac:spMk id="19" creationId="{27C04731-9A8B-FD7D-F504-717C8F198457}"/>
          </ac:spMkLst>
        </pc:spChg>
      </pc:sldChg>
      <pc:sldChg chg="modSp mod">
        <pc:chgData name="Felix Ritchie" userId="5261b67a-92c6-4eff-8b33-84f0b283ba3b" providerId="ADAL" clId="{23A87434-B194-42BF-9349-BB8BDC10AC33}" dt="2025-07-01T13:35:53.512" v="735" actId="20577"/>
        <pc:sldMkLst>
          <pc:docMk/>
          <pc:sldMk cId="2866098660" sldId="418"/>
        </pc:sldMkLst>
        <pc:spChg chg="mod">
          <ac:chgData name="Felix Ritchie" userId="5261b67a-92c6-4eff-8b33-84f0b283ba3b" providerId="ADAL" clId="{23A87434-B194-42BF-9349-BB8BDC10AC33}" dt="2025-07-01T13:35:53.512" v="735" actId="20577"/>
          <ac:spMkLst>
            <pc:docMk/>
            <pc:sldMk cId="2866098660" sldId="418"/>
            <ac:spMk id="3" creationId="{085659C0-6D7A-BCD3-44EE-8632985CE512}"/>
          </ac:spMkLst>
        </pc:spChg>
      </pc:sldChg>
      <pc:sldChg chg="modSp mod">
        <pc:chgData name="Felix Ritchie" userId="5261b67a-92c6-4eff-8b33-84f0b283ba3b" providerId="ADAL" clId="{23A87434-B194-42BF-9349-BB8BDC10AC33}" dt="2025-07-01T12:45:15.083" v="402" actId="20577"/>
        <pc:sldMkLst>
          <pc:docMk/>
          <pc:sldMk cId="1752247618" sldId="419"/>
        </pc:sldMkLst>
        <pc:spChg chg="mod">
          <ac:chgData name="Felix Ritchie" userId="5261b67a-92c6-4eff-8b33-84f0b283ba3b" providerId="ADAL" clId="{23A87434-B194-42BF-9349-BB8BDC10AC33}" dt="2025-07-01T12:45:15.083" v="402" actId="20577"/>
          <ac:spMkLst>
            <pc:docMk/>
            <pc:sldMk cId="1752247618" sldId="419"/>
            <ac:spMk id="3" creationId="{F2C9ADD7-C6AA-58DF-32A9-89ABD6F2549E}"/>
          </ac:spMkLst>
        </pc:spChg>
      </pc:sldChg>
      <pc:sldChg chg="del">
        <pc:chgData name="Felix Ritchie" userId="5261b67a-92c6-4eff-8b33-84f0b283ba3b" providerId="ADAL" clId="{23A87434-B194-42BF-9349-BB8BDC10AC33}" dt="2025-07-01T13:15:50.784" v="717" actId="47"/>
        <pc:sldMkLst>
          <pc:docMk/>
          <pc:sldMk cId="710794448" sldId="420"/>
        </pc:sldMkLst>
      </pc:sldChg>
      <pc:sldChg chg="modSp">
        <pc:chgData name="Felix Ritchie" userId="5261b67a-92c6-4eff-8b33-84f0b283ba3b" providerId="ADAL" clId="{23A87434-B194-42BF-9349-BB8BDC10AC33}" dt="2025-07-01T13:14:25.271" v="716" actId="20577"/>
        <pc:sldMkLst>
          <pc:docMk/>
          <pc:sldMk cId="2970704140" sldId="422"/>
        </pc:sldMkLst>
        <pc:spChg chg="mod">
          <ac:chgData name="Felix Ritchie" userId="5261b67a-92c6-4eff-8b33-84f0b283ba3b" providerId="ADAL" clId="{23A87434-B194-42BF-9349-BB8BDC10AC33}" dt="2025-07-01T13:13:32.993" v="711" actId="20577"/>
          <ac:spMkLst>
            <pc:docMk/>
            <pc:sldMk cId="2970704140" sldId="422"/>
            <ac:spMk id="5" creationId="{2A480033-526A-BD89-64DD-727C6EFE94BD}"/>
          </ac:spMkLst>
        </pc:spChg>
        <pc:spChg chg="mod">
          <ac:chgData name="Felix Ritchie" userId="5261b67a-92c6-4eff-8b33-84f0b283ba3b" providerId="ADAL" clId="{23A87434-B194-42BF-9349-BB8BDC10AC33}" dt="2025-07-01T13:14:25.271" v="716" actId="20577"/>
          <ac:spMkLst>
            <pc:docMk/>
            <pc:sldMk cId="2970704140" sldId="422"/>
            <ac:spMk id="7" creationId="{F1E76040-0C61-E089-8567-E56AFA23A77C}"/>
          </ac:spMkLst>
        </pc:spChg>
      </pc:sldChg>
      <pc:sldChg chg="delSp modSp add mod modAnim">
        <pc:chgData name="Felix Ritchie" userId="5261b67a-92c6-4eff-8b33-84f0b283ba3b" providerId="ADAL" clId="{23A87434-B194-42BF-9349-BB8BDC10AC33}" dt="2025-07-01T11:53:56.345" v="264" actId="478"/>
        <pc:sldMkLst>
          <pc:docMk/>
          <pc:sldMk cId="3988014896" sldId="423"/>
        </pc:sldMkLst>
        <pc:grpChg chg="mod ord">
          <ac:chgData name="Felix Ritchie" userId="5261b67a-92c6-4eff-8b33-84f0b283ba3b" providerId="ADAL" clId="{23A87434-B194-42BF-9349-BB8BDC10AC33}" dt="2025-07-01T11:53:53.722" v="263" actId="167"/>
          <ac:grpSpMkLst>
            <pc:docMk/>
            <pc:sldMk cId="3988014896" sldId="423"/>
            <ac:grpSpMk id="7" creationId="{BA9947FC-18B6-81B9-95D6-9C935BA0991F}"/>
          </ac:grpSpMkLst>
        </pc:grpChg>
        <pc:picChg chg="del">
          <ac:chgData name="Felix Ritchie" userId="5261b67a-92c6-4eff-8b33-84f0b283ba3b" providerId="ADAL" clId="{23A87434-B194-42BF-9349-BB8BDC10AC33}" dt="2025-07-01T11:53:56.345" v="264" actId="478"/>
          <ac:picMkLst>
            <pc:docMk/>
            <pc:sldMk cId="3988014896" sldId="423"/>
            <ac:picMk id="3" creationId="{3C7B19EC-6B6D-3BD8-A8CC-89ADBF249C0D}"/>
          </ac:picMkLst>
        </pc:picChg>
      </pc:sldChg>
      <pc:sldChg chg="modSp add del mod modAnim">
        <pc:chgData name="Felix Ritchie" userId="5261b67a-92c6-4eff-8b33-84f0b283ba3b" providerId="ADAL" clId="{23A87434-B194-42BF-9349-BB8BDC10AC33}" dt="2025-07-01T12:58:41.447" v="625" actId="47"/>
        <pc:sldMkLst>
          <pc:docMk/>
          <pc:sldMk cId="3703058955" sldId="424"/>
        </pc:sldMkLst>
        <pc:spChg chg="mod">
          <ac:chgData name="Felix Ritchie" userId="5261b67a-92c6-4eff-8b33-84f0b283ba3b" providerId="ADAL" clId="{23A87434-B194-42BF-9349-BB8BDC10AC33}" dt="2025-07-01T12:56:03.238" v="620" actId="14100"/>
          <ac:spMkLst>
            <pc:docMk/>
            <pc:sldMk cId="3703058955" sldId="424"/>
            <ac:spMk id="3" creationId="{D0D51561-5BD2-EE78-E297-FEB83D5D04C7}"/>
          </ac:spMkLst>
        </pc:spChg>
        <pc:spChg chg="mod">
          <ac:chgData name="Felix Ritchie" userId="5261b67a-92c6-4eff-8b33-84f0b283ba3b" providerId="ADAL" clId="{23A87434-B194-42BF-9349-BB8BDC10AC33}" dt="2025-07-01T12:55:53.214" v="618" actId="14100"/>
          <ac:spMkLst>
            <pc:docMk/>
            <pc:sldMk cId="3703058955" sldId="424"/>
            <ac:spMk id="7" creationId="{0AFB2ACB-4B2C-397A-3206-6EC9E29188E9}"/>
          </ac:spMkLst>
        </pc:spChg>
        <pc:spChg chg="mod">
          <ac:chgData name="Felix Ritchie" userId="5261b67a-92c6-4eff-8b33-84f0b283ba3b" providerId="ADAL" clId="{23A87434-B194-42BF-9349-BB8BDC10AC33}" dt="2025-07-01T12:55:48.013" v="617" actId="6549"/>
          <ac:spMkLst>
            <pc:docMk/>
            <pc:sldMk cId="3703058955" sldId="424"/>
            <ac:spMk id="15" creationId="{F90A2710-48D3-27EE-AAB8-BF0339332B02}"/>
          </ac:spMkLst>
        </pc:spChg>
      </pc:sldChg>
      <pc:sldChg chg="add ord modAnim">
        <pc:chgData name="Felix Ritchie" userId="5261b67a-92c6-4eff-8b33-84f0b283ba3b" providerId="ADAL" clId="{23A87434-B194-42BF-9349-BB8BDC10AC33}" dt="2025-07-01T13:37:04.519" v="737"/>
        <pc:sldMkLst>
          <pc:docMk/>
          <pc:sldMk cId="1252734666" sldId="425"/>
        </pc:sldMkLst>
      </pc:sldChg>
      <pc:sldChg chg="add ord">
        <pc:chgData name="Felix Ritchie" userId="5261b67a-92c6-4eff-8b33-84f0b283ba3b" providerId="ADAL" clId="{23A87434-B194-42BF-9349-BB8BDC10AC33}" dt="2025-07-01T13:37:04.519" v="737"/>
        <pc:sldMkLst>
          <pc:docMk/>
          <pc:sldMk cId="4062949232" sldId="426"/>
        </pc:sldMkLst>
      </pc:sldChg>
    </pc:docChg>
  </pc:docChgLst>
  <pc:docChgLst>
    <pc:chgData name="Van Phan" userId="S::van4.phan@uwe.ac.uk::7547d8d1-3ce6-404d-904e-525da4d60710" providerId="AD" clId="Web-{427504EA-57FF-1CEA-E21B-299A0B910405}"/>
    <pc:docChg chg="modSld">
      <pc:chgData name="Van Phan" userId="S::van4.phan@uwe.ac.uk::7547d8d1-3ce6-404d-904e-525da4d60710" providerId="AD" clId="Web-{427504EA-57FF-1CEA-E21B-299A0B910405}" dt="2025-07-01T13:43:27.360" v="0"/>
      <pc:docMkLst>
        <pc:docMk/>
      </pc:docMkLst>
      <pc:sldChg chg="addSp">
        <pc:chgData name="Van Phan" userId="S::van4.phan@uwe.ac.uk::7547d8d1-3ce6-404d-904e-525da4d60710" providerId="AD" clId="Web-{427504EA-57FF-1CEA-E21B-299A0B910405}" dt="2025-07-01T13:43:27.360" v="0"/>
        <pc:sldMkLst>
          <pc:docMk/>
          <pc:sldMk cId="43214969" sldId="383"/>
        </pc:sldMkLst>
        <pc:picChg chg="add">
          <ac:chgData name="Van Phan" userId="S::van4.phan@uwe.ac.uk::7547d8d1-3ce6-404d-904e-525da4d60710" providerId="AD" clId="Web-{427504EA-57FF-1CEA-E21B-299A0B910405}" dt="2025-07-01T13:43:27.360" v="0"/>
          <ac:picMkLst>
            <pc:docMk/>
            <pc:sldMk cId="43214969" sldId="383"/>
            <ac:picMk id="3" creationId="{5BBBE94D-1046-E100-DD3E-3BF9C7699E7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fj-ritchie\AppData\Local\Temp\c64c4a5b-7888-4903-ac10-526af9677cdc_20240924%20VP%20Output%202003204_STATS20676.zip.cdc\20240924%20VP%20Output%202003204_STATS20676\QAsta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GB" sz="1800" b="1"/>
              <a:t>W</a:t>
            </a:r>
            <a:r>
              <a:rPr lang="en-GB" sz="1800" b="1" baseline="0"/>
              <a:t>eekly pay (Unit: £)</a:t>
            </a:r>
            <a:endParaRPr lang="en-GB" sz="1800" b="1"/>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manualLayout>
          <c:layoutTarget val="inner"/>
          <c:xMode val="edge"/>
          <c:yMode val="edge"/>
          <c:x val="6.8301465405786382E-2"/>
          <c:y val="0.1148340172267199"/>
          <c:w val="0.88969408885514467"/>
          <c:h val="0.64085835551365944"/>
        </c:manualLayout>
      </c:layout>
      <c:lineChart>
        <c:grouping val="standard"/>
        <c:varyColors val="0"/>
        <c:ser>
          <c:idx val="0"/>
          <c:order val="0"/>
          <c:tx>
            <c:strRef>
              <c:f>[1]QA!$C$35:$C$36</c:f>
              <c:strCache>
                <c:ptCount val="1"/>
                <c:pt idx="0">
                  <c:v>ASHE Mean</c:v>
                </c:pt>
              </c:strCache>
            </c:strRef>
          </c:tx>
          <c:spPr>
            <a:ln w="28575" cap="rnd">
              <a:solidFill>
                <a:srgbClr val="FF0000"/>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[1]QA!$C$38:$C$42</c:f>
              <c:numCache>
                <c:formatCode>General</c:formatCode>
                <c:ptCount val="5"/>
                <c:pt idx="0">
                  <c:v>461.64249999999998</c:v>
                </c:pt>
                <c:pt idx="1">
                  <c:v>464.34530000000001</c:v>
                </c:pt>
                <c:pt idx="2">
                  <c:v>475.10500000000002</c:v>
                </c:pt>
                <c:pt idx="3">
                  <c:v>490.70490000000001</c:v>
                </c:pt>
                <c:pt idx="4">
                  <c:v>508.27069999999998</c:v>
                </c:pt>
              </c:numCache>
              <c:extLst/>
            </c:numRef>
          </c:val>
          <c:smooth val="0"/>
          <c:extLst>
            <c:ext xmlns:c16="http://schemas.microsoft.com/office/drawing/2014/chart" uri="{C3380CC4-5D6E-409C-BE32-E72D297353CC}">
              <c16:uniqueId val="{00000000-349E-446D-A405-1A0E1A9C10D0}"/>
            </c:ext>
          </c:extLst>
        </c:ser>
        <c:ser>
          <c:idx val="1"/>
          <c:order val="1"/>
          <c:tx>
            <c:strRef>
              <c:f>[1]QA!$E$35:$E$36</c:f>
              <c:strCache>
                <c:ptCount val="1"/>
                <c:pt idx="0">
                  <c:v>ASHE p10</c:v>
                </c:pt>
              </c:strCache>
            </c:strRef>
          </c:tx>
          <c:spPr>
            <a:ln w="28575" cap="rnd">
              <a:solidFill>
                <a:schemeClr val="accent2"/>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[1]QA!$E$38:$E$42</c:f>
              <c:numCache>
                <c:formatCode>General</c:formatCode>
                <c:ptCount val="5"/>
                <c:pt idx="0">
                  <c:v>122.3008</c:v>
                </c:pt>
                <c:pt idx="1">
                  <c:v>127.3028</c:v>
                </c:pt>
                <c:pt idx="2">
                  <c:v>134</c:v>
                </c:pt>
                <c:pt idx="3">
                  <c:v>139.05940000000001</c:v>
                </c:pt>
                <c:pt idx="4">
                  <c:v>143.58539999999999</c:v>
                </c:pt>
              </c:numCache>
              <c:extLst/>
            </c:numRef>
          </c:val>
          <c:smooth val="0"/>
          <c:extLst>
            <c:ext xmlns:c16="http://schemas.microsoft.com/office/drawing/2014/chart" uri="{C3380CC4-5D6E-409C-BE32-E72D297353CC}">
              <c16:uniqueId val="{00000001-349E-446D-A405-1A0E1A9C10D0}"/>
            </c:ext>
          </c:extLst>
        </c:ser>
        <c:ser>
          <c:idx val="2"/>
          <c:order val="2"/>
          <c:tx>
            <c:strRef>
              <c:f>[1]QA!$G$35:$G$36</c:f>
              <c:strCache>
                <c:ptCount val="1"/>
                <c:pt idx="0">
                  <c:v>ASHE p25</c:v>
                </c:pt>
              </c:strCache>
            </c:strRef>
          </c:tx>
          <c:spPr>
            <a:ln w="28575" cap="rnd">
              <a:solidFill>
                <a:schemeClr val="accent4">
                  <a:lumMod val="75000"/>
                </a:schemeClr>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[1]QA!$G$38:$G$42</c:f>
              <c:numCache>
                <c:formatCode>General</c:formatCode>
                <c:ptCount val="5"/>
                <c:pt idx="0">
                  <c:v>232.01499999999999</c:v>
                </c:pt>
                <c:pt idx="1">
                  <c:v>238.77</c:v>
                </c:pt>
                <c:pt idx="2">
                  <c:v>250.31880000000001</c:v>
                </c:pt>
                <c:pt idx="3">
                  <c:v>261.459</c:v>
                </c:pt>
                <c:pt idx="4">
                  <c:v>270.11090000000002</c:v>
                </c:pt>
              </c:numCache>
              <c:extLst/>
            </c:numRef>
          </c:val>
          <c:smooth val="0"/>
          <c:extLst>
            <c:ext xmlns:c16="http://schemas.microsoft.com/office/drawing/2014/chart" uri="{C3380CC4-5D6E-409C-BE32-E72D297353CC}">
              <c16:uniqueId val="{00000002-349E-446D-A405-1A0E1A9C10D0}"/>
            </c:ext>
          </c:extLst>
        </c:ser>
        <c:ser>
          <c:idx val="3"/>
          <c:order val="3"/>
          <c:tx>
            <c:strRef>
              <c:f>[1]QA!$I$35:$I$36</c:f>
              <c:strCache>
                <c:ptCount val="1"/>
                <c:pt idx="0">
                  <c:v>ASHE p50</c:v>
                </c:pt>
              </c:strCache>
            </c:strRef>
          </c:tx>
          <c:spPr>
            <a:ln w="28575" cap="rnd">
              <a:solidFill>
                <a:srgbClr val="7030A0"/>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[1]QA!$I$38:$I$42</c:f>
              <c:numCache>
                <c:formatCode>General</c:formatCode>
                <c:ptCount val="5"/>
                <c:pt idx="0">
                  <c:v>378.23919999999998</c:v>
                </c:pt>
                <c:pt idx="1">
                  <c:v>383.29989999999998</c:v>
                </c:pt>
                <c:pt idx="2">
                  <c:v>394.18610000000001</c:v>
                </c:pt>
                <c:pt idx="3">
                  <c:v>407.59949999999998</c:v>
                </c:pt>
                <c:pt idx="4">
                  <c:v>419.56990000000002</c:v>
                </c:pt>
              </c:numCache>
              <c:extLst/>
            </c:numRef>
          </c:val>
          <c:smooth val="0"/>
          <c:extLst>
            <c:ext xmlns:c16="http://schemas.microsoft.com/office/drawing/2014/chart" uri="{C3380CC4-5D6E-409C-BE32-E72D297353CC}">
              <c16:uniqueId val="{00000003-349E-446D-A405-1A0E1A9C10D0}"/>
            </c:ext>
          </c:extLst>
        </c:ser>
        <c:ser>
          <c:idx val="4"/>
          <c:order val="4"/>
          <c:tx>
            <c:strRef>
              <c:f>[1]QA!$K$35:$K$36</c:f>
              <c:strCache>
                <c:ptCount val="1"/>
                <c:pt idx="0">
                  <c:v>ASHE p75</c:v>
                </c:pt>
              </c:strCache>
            </c:strRef>
          </c:tx>
          <c:spPr>
            <a:ln w="28575" cap="rnd">
              <a:solidFill>
                <a:schemeClr val="accent6"/>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[1]QA!$K$38:$K$42</c:f>
              <c:numCache>
                <c:formatCode>General</c:formatCode>
                <c:ptCount val="5"/>
                <c:pt idx="0">
                  <c:v>586.08429999999998</c:v>
                </c:pt>
                <c:pt idx="1">
                  <c:v>589.74549999999999</c:v>
                </c:pt>
                <c:pt idx="2">
                  <c:v>599.73130000000003</c:v>
                </c:pt>
                <c:pt idx="3">
                  <c:v>618.36649999999997</c:v>
                </c:pt>
                <c:pt idx="4">
                  <c:v>632.44349999999997</c:v>
                </c:pt>
              </c:numCache>
              <c:extLst/>
            </c:numRef>
          </c:val>
          <c:smooth val="0"/>
          <c:extLst>
            <c:ext xmlns:c16="http://schemas.microsoft.com/office/drawing/2014/chart" uri="{C3380CC4-5D6E-409C-BE32-E72D297353CC}">
              <c16:uniqueId val="{00000004-349E-446D-A405-1A0E1A9C10D0}"/>
            </c:ext>
          </c:extLst>
        </c:ser>
        <c:ser>
          <c:idx val="5"/>
          <c:order val="5"/>
          <c:tx>
            <c:strRef>
              <c:f>[1]QA!$M$35:$M$36</c:f>
              <c:strCache>
                <c:ptCount val="1"/>
                <c:pt idx="0">
                  <c:v>ASHE p90</c:v>
                </c:pt>
              </c:strCache>
            </c:strRef>
          </c:tx>
          <c:spPr>
            <a:ln w="28575" cap="rnd">
              <a:solidFill>
                <a:srgbClr val="00B0F0"/>
              </a:solidFill>
              <a:round/>
            </a:ln>
            <a:effectLst/>
          </c:spPr>
          <c:marker>
            <c:symbol val="none"/>
          </c:marker>
          <c:cat>
            <c:numRef>
              <c:f>[1]QA!$A$38:$A$42</c:f>
              <c:numCache>
                <c:formatCode>General</c:formatCode>
                <c:ptCount val="5"/>
                <c:pt idx="0">
                  <c:v>2014</c:v>
                </c:pt>
                <c:pt idx="1">
                  <c:v>2015</c:v>
                </c:pt>
                <c:pt idx="2">
                  <c:v>2016</c:v>
                </c:pt>
                <c:pt idx="3">
                  <c:v>2017</c:v>
                </c:pt>
                <c:pt idx="4">
                  <c:v>2018</c:v>
                </c:pt>
              </c:numCache>
              <c:extLst/>
            </c:numRef>
          </c:cat>
          <c:val>
            <c:numRef>
              <c:f>[1]QA!$M$38:$M$42</c:f>
              <c:numCache>
                <c:formatCode>General</c:formatCode>
                <c:ptCount val="5"/>
                <c:pt idx="0">
                  <c:v>847.05349999999999</c:v>
                </c:pt>
                <c:pt idx="1">
                  <c:v>851.50819999999999</c:v>
                </c:pt>
                <c:pt idx="2">
                  <c:v>862.423</c:v>
                </c:pt>
                <c:pt idx="3">
                  <c:v>889.31449999999995</c:v>
                </c:pt>
                <c:pt idx="4">
                  <c:v>914.58920000000001</c:v>
                </c:pt>
              </c:numCache>
              <c:extLst/>
            </c:numRef>
          </c:val>
          <c:smooth val="0"/>
          <c:extLst>
            <c:ext xmlns:c16="http://schemas.microsoft.com/office/drawing/2014/chart" uri="{C3380CC4-5D6E-409C-BE32-E72D297353CC}">
              <c16:uniqueId val="{00000005-349E-446D-A405-1A0E1A9C10D0}"/>
            </c:ext>
          </c:extLst>
        </c:ser>
        <c:ser>
          <c:idx val="7"/>
          <c:order val="7"/>
          <c:tx>
            <c:strRef>
              <c:f>[1]QA!$D$35:$D$36</c:f>
              <c:strCache>
                <c:ptCount val="1"/>
                <c:pt idx="0">
                  <c:v>HMRC Mean</c:v>
                </c:pt>
              </c:strCache>
            </c:strRef>
          </c:tx>
          <c:spPr>
            <a:ln w="28575" cap="rnd">
              <a:solidFill>
                <a:srgbClr val="FF0000"/>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[1]QA!$D$38:$D$42</c:f>
              <c:numCache>
                <c:formatCode>General</c:formatCode>
                <c:ptCount val="5"/>
                <c:pt idx="0">
                  <c:v>470.63119999999998</c:v>
                </c:pt>
                <c:pt idx="1">
                  <c:v>472.09289999999999</c:v>
                </c:pt>
                <c:pt idx="2">
                  <c:v>480.50830000000002</c:v>
                </c:pt>
                <c:pt idx="3">
                  <c:v>500.98649999999998</c:v>
                </c:pt>
                <c:pt idx="4">
                  <c:v>518.4828</c:v>
                </c:pt>
              </c:numCache>
              <c:extLst/>
            </c:numRef>
          </c:val>
          <c:smooth val="0"/>
          <c:extLst>
            <c:ext xmlns:c16="http://schemas.microsoft.com/office/drawing/2014/chart" uri="{C3380CC4-5D6E-409C-BE32-E72D297353CC}">
              <c16:uniqueId val="{00000006-349E-446D-A405-1A0E1A9C10D0}"/>
            </c:ext>
          </c:extLst>
        </c:ser>
        <c:ser>
          <c:idx val="8"/>
          <c:order val="8"/>
          <c:tx>
            <c:strRef>
              <c:f>[1]QA!$F$35:$F$36</c:f>
              <c:strCache>
                <c:ptCount val="1"/>
                <c:pt idx="0">
                  <c:v>HMRC p10</c:v>
                </c:pt>
              </c:strCache>
            </c:strRef>
          </c:tx>
          <c:spPr>
            <a:ln w="28575" cap="rnd">
              <a:solidFill>
                <a:schemeClr val="accent2"/>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[1]QA!$F$38:$F$42</c:f>
              <c:numCache>
                <c:formatCode>General</c:formatCode>
                <c:ptCount val="5"/>
                <c:pt idx="0">
                  <c:v>128.66579999999999</c:v>
                </c:pt>
                <c:pt idx="1">
                  <c:v>133.9237</c:v>
                </c:pt>
                <c:pt idx="2">
                  <c:v>141.5949</c:v>
                </c:pt>
                <c:pt idx="3">
                  <c:v>147.57149999999999</c:v>
                </c:pt>
                <c:pt idx="4">
                  <c:v>152.33949999999999</c:v>
                </c:pt>
              </c:numCache>
              <c:extLst/>
            </c:numRef>
          </c:val>
          <c:smooth val="0"/>
          <c:extLst>
            <c:ext xmlns:c16="http://schemas.microsoft.com/office/drawing/2014/chart" uri="{C3380CC4-5D6E-409C-BE32-E72D297353CC}">
              <c16:uniqueId val="{00000007-349E-446D-A405-1A0E1A9C10D0}"/>
            </c:ext>
          </c:extLst>
        </c:ser>
        <c:ser>
          <c:idx val="9"/>
          <c:order val="9"/>
          <c:tx>
            <c:strRef>
              <c:f>[1]QA!$H$35:$H$36</c:f>
              <c:strCache>
                <c:ptCount val="1"/>
                <c:pt idx="0">
                  <c:v>HMRC p25</c:v>
                </c:pt>
              </c:strCache>
            </c:strRef>
          </c:tx>
          <c:spPr>
            <a:ln w="28575" cap="rnd">
              <a:solidFill>
                <a:schemeClr val="accent4">
                  <a:lumMod val="75000"/>
                </a:schemeClr>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[1]QA!$H$38:$H$42</c:f>
              <c:numCache>
                <c:formatCode>General</c:formatCode>
                <c:ptCount val="5"/>
                <c:pt idx="0">
                  <c:v>227.1174</c:v>
                </c:pt>
                <c:pt idx="1">
                  <c:v>232.70959999999999</c:v>
                </c:pt>
                <c:pt idx="2">
                  <c:v>243.58080000000001</c:v>
                </c:pt>
                <c:pt idx="3">
                  <c:v>254.35210000000001</c:v>
                </c:pt>
                <c:pt idx="4">
                  <c:v>262.51060000000001</c:v>
                </c:pt>
              </c:numCache>
              <c:extLst/>
            </c:numRef>
          </c:val>
          <c:smooth val="0"/>
          <c:extLst>
            <c:ext xmlns:c16="http://schemas.microsoft.com/office/drawing/2014/chart" uri="{C3380CC4-5D6E-409C-BE32-E72D297353CC}">
              <c16:uniqueId val="{00000008-349E-446D-A405-1A0E1A9C10D0}"/>
            </c:ext>
          </c:extLst>
        </c:ser>
        <c:ser>
          <c:idx val="10"/>
          <c:order val="10"/>
          <c:tx>
            <c:strRef>
              <c:f>[1]QA!$J$35:$J$36</c:f>
              <c:strCache>
                <c:ptCount val="1"/>
                <c:pt idx="0">
                  <c:v>HMRC p50</c:v>
                </c:pt>
              </c:strCache>
            </c:strRef>
          </c:tx>
          <c:spPr>
            <a:ln w="28575" cap="rnd">
              <a:solidFill>
                <a:srgbClr val="7030A0"/>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[1]QA!$J$38:$J$42</c:f>
              <c:numCache>
                <c:formatCode>General</c:formatCode>
                <c:ptCount val="5"/>
                <c:pt idx="0">
                  <c:v>373.01929999999999</c:v>
                </c:pt>
                <c:pt idx="1">
                  <c:v>378.06950000000001</c:v>
                </c:pt>
                <c:pt idx="2">
                  <c:v>386.66730000000001</c:v>
                </c:pt>
                <c:pt idx="3">
                  <c:v>402.54649999999998</c:v>
                </c:pt>
                <c:pt idx="4">
                  <c:v>415.04509999999999</c:v>
                </c:pt>
              </c:numCache>
              <c:extLst/>
            </c:numRef>
          </c:val>
          <c:smooth val="0"/>
          <c:extLst>
            <c:ext xmlns:c16="http://schemas.microsoft.com/office/drawing/2014/chart" uri="{C3380CC4-5D6E-409C-BE32-E72D297353CC}">
              <c16:uniqueId val="{00000009-349E-446D-A405-1A0E1A9C10D0}"/>
            </c:ext>
          </c:extLst>
        </c:ser>
        <c:ser>
          <c:idx val="11"/>
          <c:order val="11"/>
          <c:tx>
            <c:strRef>
              <c:f>[1]QA!$L$35:$L$36</c:f>
              <c:strCache>
                <c:ptCount val="1"/>
                <c:pt idx="0">
                  <c:v>HMRC p75</c:v>
                </c:pt>
              </c:strCache>
            </c:strRef>
          </c:tx>
          <c:spPr>
            <a:ln w="28575" cap="rnd">
              <a:solidFill>
                <a:schemeClr val="accent6"/>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[1]QA!$L$38:$L$42</c:f>
              <c:numCache>
                <c:formatCode>General</c:formatCode>
                <c:ptCount val="5"/>
                <c:pt idx="0">
                  <c:v>576.4357</c:v>
                </c:pt>
                <c:pt idx="1">
                  <c:v>579.36770000000001</c:v>
                </c:pt>
                <c:pt idx="2">
                  <c:v>589.10310000000004</c:v>
                </c:pt>
                <c:pt idx="3">
                  <c:v>608.68709999999999</c:v>
                </c:pt>
                <c:pt idx="4">
                  <c:v>626.85080000000005</c:v>
                </c:pt>
              </c:numCache>
              <c:extLst/>
            </c:numRef>
          </c:val>
          <c:smooth val="0"/>
          <c:extLst>
            <c:ext xmlns:c16="http://schemas.microsoft.com/office/drawing/2014/chart" uri="{C3380CC4-5D6E-409C-BE32-E72D297353CC}">
              <c16:uniqueId val="{0000000A-349E-446D-A405-1A0E1A9C10D0}"/>
            </c:ext>
          </c:extLst>
        </c:ser>
        <c:ser>
          <c:idx val="12"/>
          <c:order val="12"/>
          <c:tx>
            <c:strRef>
              <c:f>[1]QA!$N$35:$N$36</c:f>
              <c:strCache>
                <c:ptCount val="1"/>
                <c:pt idx="0">
                  <c:v>HMRC p90</c:v>
                </c:pt>
              </c:strCache>
            </c:strRef>
          </c:tx>
          <c:spPr>
            <a:ln w="28575" cap="rnd">
              <a:solidFill>
                <a:srgbClr val="00B0F0"/>
              </a:solidFill>
              <a:prstDash val="sysDash"/>
              <a:round/>
            </a:ln>
            <a:effectLst/>
          </c:spPr>
          <c:marker>
            <c:symbol val="none"/>
          </c:marker>
          <c:cat>
            <c:strLit>
              <c:ptCount val="5"/>
              <c:pt idx="0">
                <c:v>2014</c:v>
              </c:pt>
              <c:pt idx="1">
                <c:v>2015</c:v>
              </c:pt>
              <c:pt idx="2">
                <c:v>2016</c:v>
              </c:pt>
              <c:pt idx="3">
                <c:v>2017</c:v>
              </c:pt>
              <c:pt idx="4">
                <c:v>2018</c:v>
              </c:pt>
              <c:extLst>
                <c:ext xmlns:c15="http://schemas.microsoft.com/office/drawing/2012/chart" uri="{02D57815-91ED-43cb-92C2-25804820EDAC}">
                  <c15:autoCat val="1"/>
                </c:ext>
              </c:extLst>
            </c:strLit>
          </c:cat>
          <c:val>
            <c:numRef>
              <c:f>[1]QA!$N$38:$N$42</c:f>
              <c:numCache>
                <c:formatCode>General</c:formatCode>
                <c:ptCount val="5"/>
                <c:pt idx="0">
                  <c:v>833.01340000000005</c:v>
                </c:pt>
                <c:pt idx="1">
                  <c:v>833.59939999999995</c:v>
                </c:pt>
                <c:pt idx="2">
                  <c:v>844.29430000000002</c:v>
                </c:pt>
                <c:pt idx="3">
                  <c:v>879.03959999999995</c:v>
                </c:pt>
                <c:pt idx="4">
                  <c:v>903.84690000000001</c:v>
                </c:pt>
              </c:numCache>
              <c:extLst/>
            </c:numRef>
          </c:val>
          <c:smooth val="0"/>
          <c:extLst>
            <c:ext xmlns:c16="http://schemas.microsoft.com/office/drawing/2014/chart" uri="{C3380CC4-5D6E-409C-BE32-E72D297353CC}">
              <c16:uniqueId val="{0000000B-349E-446D-A405-1A0E1A9C10D0}"/>
            </c:ext>
          </c:extLst>
        </c:ser>
        <c:dLbls>
          <c:showLegendKey val="0"/>
          <c:showVal val="0"/>
          <c:showCatName val="0"/>
          <c:showSerName val="0"/>
          <c:showPercent val="0"/>
          <c:showBubbleSize val="0"/>
        </c:dLbls>
        <c:smooth val="0"/>
        <c:axId val="1095525472"/>
        <c:axId val="1095513408"/>
        <c:extLst>
          <c:ext xmlns:c15="http://schemas.microsoft.com/office/drawing/2012/chart" uri="{02D57815-91ED-43cb-92C2-25804820EDAC}">
            <c15:filteredLineSeries>
              <c15:ser>
                <c:idx val="6"/>
                <c:order val="6"/>
                <c:tx>
                  <c:strRef>
                    <c:extLst>
                      <c:ext uri="{02D57815-91ED-43cb-92C2-25804820EDAC}">
                        <c15:formulaRef>
                          <c15:sqref>[1]QA!$A$36:$A$37</c15:sqref>
                        </c15:formulaRef>
                      </c:ext>
                    </c:extLst>
                    <c:strCache>
                      <c:ptCount val="1"/>
                      <c:pt idx="0">
                        <c:v>year</c:v>
                      </c:pt>
                    </c:strCache>
                  </c:strRef>
                </c:tx>
                <c:spPr>
                  <a:ln w="28575" cap="rnd">
                    <a:solidFill>
                      <a:schemeClr val="accent1">
                        <a:lumMod val="60000"/>
                      </a:schemeClr>
                    </a:solidFill>
                    <a:round/>
                  </a:ln>
                  <a:effectLst/>
                </c:spPr>
                <c:marker>
                  <c:symbol val="none"/>
                </c:marker>
                <c:cat>
                  <c:numRef>
                    <c:extLst>
                      <c:ext uri="{02D57815-91ED-43cb-92C2-25804820EDAC}">
                        <c15:formulaRef>
                          <c15:sqref>[1]QA!$A$38:$A$42</c15:sqref>
                        </c15:formulaRef>
                      </c:ext>
                    </c:extLst>
                    <c:numCache>
                      <c:formatCode>General</c:formatCode>
                      <c:ptCount val="5"/>
                      <c:pt idx="0">
                        <c:v>2014</c:v>
                      </c:pt>
                      <c:pt idx="1">
                        <c:v>2015</c:v>
                      </c:pt>
                      <c:pt idx="2">
                        <c:v>2016</c:v>
                      </c:pt>
                      <c:pt idx="3">
                        <c:v>2017</c:v>
                      </c:pt>
                      <c:pt idx="4">
                        <c:v>2018</c:v>
                      </c:pt>
                    </c:numCache>
                  </c:numRef>
                </c:cat>
                <c:val>
                  <c:numRef>
                    <c:extLst>
                      <c:ext uri="{02D57815-91ED-43cb-92C2-25804820EDAC}">
                        <c15:formulaRef>
                          <c15:sqref>([1]QA!$A$38:$A$42,[1]QA!$A$44)</c15:sqref>
                        </c15:formulaRef>
                      </c:ext>
                    </c:extLst>
                    <c:numCache>
                      <c:formatCode>General</c:formatCode>
                      <c:ptCount val="6"/>
                      <c:pt idx="0">
                        <c:v>2014</c:v>
                      </c:pt>
                      <c:pt idx="1">
                        <c:v>2015</c:v>
                      </c:pt>
                      <c:pt idx="2">
                        <c:v>2016</c:v>
                      </c:pt>
                      <c:pt idx="3">
                        <c:v>2017</c:v>
                      </c:pt>
                      <c:pt idx="4">
                        <c:v>2018</c:v>
                      </c:pt>
                      <c:pt idx="5">
                        <c:v>0</c:v>
                      </c:pt>
                    </c:numCache>
                  </c:numRef>
                </c:val>
                <c:smooth val="0"/>
                <c:extLst>
                  <c:ext xmlns:c16="http://schemas.microsoft.com/office/drawing/2014/chart" uri="{C3380CC4-5D6E-409C-BE32-E72D297353CC}">
                    <c16:uniqueId val="{0000000C-349E-446D-A405-1A0E1A9C10D0}"/>
                  </c:ext>
                </c:extLst>
              </c15:ser>
            </c15:filteredLineSeries>
          </c:ext>
        </c:extLst>
      </c:lineChart>
      <c:catAx>
        <c:axId val="109552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95513408"/>
        <c:crosses val="autoZero"/>
        <c:auto val="1"/>
        <c:lblAlgn val="ctr"/>
        <c:lblOffset val="100"/>
        <c:noMultiLvlLbl val="0"/>
      </c:catAx>
      <c:valAx>
        <c:axId val="109551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95525472"/>
        <c:crosses val="autoZero"/>
        <c:crossBetween val="between"/>
      </c:valAx>
      <c:spPr>
        <a:noFill/>
        <a:ln>
          <a:noFill/>
        </a:ln>
        <a:effectLst/>
      </c:spPr>
    </c:plotArea>
    <c:legend>
      <c:legendPos val="b"/>
      <c:layout>
        <c:manualLayout>
          <c:xMode val="edge"/>
          <c:yMode val="edge"/>
          <c:x val="5.748680901033474E-2"/>
          <c:y val="0.84370990084572761"/>
          <c:w val="0.92048207942117022"/>
          <c:h val="0.140858000388840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A1_D17A3349.xml><?xml version="1.0" encoding="utf-8"?>
<p188:cmLst xmlns:a="http://schemas.openxmlformats.org/drawingml/2006/main" xmlns:r="http://schemas.openxmlformats.org/officeDocument/2006/relationships" xmlns:p188="http://schemas.microsoft.com/office/powerpoint/2018/8/main">
  <p188:cm id="{8F1A02C3-6F51-46CB-A7A5-CCB90C246935}" authorId="{37C54F1C-5025-AF1C-53C5-E1B60CA3C8BB}" created="2025-07-01T09:11:28.336">
    <pc:sldMkLst xmlns:pc="http://schemas.microsoft.com/office/powerpoint/2013/main/command">
      <pc:docMk/>
      <pc:sldMk cId="3514446665" sldId="417"/>
    </pc:sldMkLst>
    <p188:txBody>
      <a:bodyPr/>
      <a:lstStyle/>
      <a:p>
        <a:r>
          <a:rPr lang="en-US"/>
          <a:t>Y1 is the one year after arrival year
Y3 is 3 years after arrival year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2C7664-472F-4867-A7E4-B66E65E264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3FCCEA-627A-476A-9443-B663544726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E1387C-E084-497B-A34F-014B0500748F}" type="datetimeFigureOut">
              <a:rPr lang="en-GB" smtClean="0"/>
              <a:t>01/07/2025</a:t>
            </a:fld>
            <a:endParaRPr lang="en-GB"/>
          </a:p>
        </p:txBody>
      </p:sp>
      <p:sp>
        <p:nvSpPr>
          <p:cNvPr id="4" name="Footer Placeholder 3">
            <a:extLst>
              <a:ext uri="{FF2B5EF4-FFF2-40B4-BE49-F238E27FC236}">
                <a16:creationId xmlns:a16="http://schemas.microsoft.com/office/drawing/2014/main" id="{0314280E-28C9-4F7B-AAAB-D36D86BB90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8194D44-70C2-4856-8AA7-417EA58125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6ED148-0098-415A-B675-095AFBD5EF6D}" type="slidenum">
              <a:rPr lang="en-GB" smtClean="0"/>
              <a:t>‹#›</a:t>
            </a:fld>
            <a:endParaRPr lang="en-GB"/>
          </a:p>
        </p:txBody>
      </p:sp>
    </p:spTree>
    <p:extLst>
      <p:ext uri="{BB962C8B-B14F-4D97-AF65-F5344CB8AC3E}">
        <p14:creationId xmlns:p14="http://schemas.microsoft.com/office/powerpoint/2010/main" val="1058810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892AB4-DB0C-4C2F-9815-B9C35E625CBC}" type="datetimeFigureOut">
              <a:rPr lang="en-GB" smtClean="0"/>
              <a:t>01/07/2025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2737E8-B152-4B1C-815B-5EE7D989A1DC}" type="slidenum">
              <a:rPr lang="en-GB" smtClean="0"/>
              <a:t>‹#›</a:t>
            </a:fld>
            <a:endParaRPr lang="en-GB"/>
          </a:p>
        </p:txBody>
      </p:sp>
    </p:spTree>
    <p:extLst>
      <p:ext uri="{BB962C8B-B14F-4D97-AF65-F5344CB8AC3E}">
        <p14:creationId xmlns:p14="http://schemas.microsoft.com/office/powerpoint/2010/main" val="92954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adruk.org/our-work/browse-all-projects/hm-revenue-and-customs-research-future-strategy/"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excited to present insights from our work using newly-linked ASHE - HMRC datasets to better understand the dynamics of income and employment in the UK. Let’s dive in.</a:t>
            </a:r>
          </a:p>
        </p:txBody>
      </p:sp>
      <p:sp>
        <p:nvSpPr>
          <p:cNvPr id="4" name="Slide Number Placeholder 3"/>
          <p:cNvSpPr>
            <a:spLocks noGrp="1"/>
          </p:cNvSpPr>
          <p:nvPr>
            <p:ph type="sldNum" sz="quarter" idx="5"/>
          </p:nvPr>
        </p:nvSpPr>
        <p:spPr/>
        <p:txBody>
          <a:bodyPr/>
          <a:lstStyle/>
          <a:p>
            <a:fld id="{092737E8-B152-4B1C-815B-5EE7D989A1DC}" type="slidenum">
              <a:rPr lang="en-GB" smtClean="0"/>
              <a:t>3</a:t>
            </a:fld>
            <a:endParaRPr lang="en-GB"/>
          </a:p>
        </p:txBody>
      </p:sp>
    </p:spTree>
    <p:extLst>
      <p:ext uri="{BB962C8B-B14F-4D97-AF65-F5344CB8AC3E}">
        <p14:creationId xmlns:p14="http://schemas.microsoft.com/office/powerpoint/2010/main" val="229646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737E8-B152-4B1C-815B-5EE7D989A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6510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2737E8-B152-4B1C-815B-5EE7D989A1D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19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UK’s most important sources for official statistics on earnings and working hours. It plays a key role in monitoring policies, such as the impact of the National Minimum Wage (NMW) and National Living Wage (NLW), and in </a:t>
            </a:r>
            <a:r>
              <a:rPr lang="en-GB" dirty="0" err="1"/>
              <a:t>analyzing</a:t>
            </a:r>
            <a:r>
              <a:rPr lang="en-GB" dirty="0"/>
              <a:t> pension reforms.</a:t>
            </a:r>
          </a:p>
        </p:txBody>
      </p:sp>
      <p:sp>
        <p:nvSpPr>
          <p:cNvPr id="4" name="Slide Number Placeholder 3"/>
          <p:cNvSpPr>
            <a:spLocks noGrp="1"/>
          </p:cNvSpPr>
          <p:nvPr>
            <p:ph type="sldNum" sz="quarter" idx="5"/>
          </p:nvPr>
        </p:nvSpPr>
        <p:spPr/>
        <p:txBody>
          <a:bodyPr/>
          <a:lstStyle/>
          <a:p>
            <a:fld id="{092737E8-B152-4B1C-815B-5EE7D989A1DC}" type="slidenum">
              <a:rPr lang="en-GB" smtClean="0"/>
              <a:t>8</a:t>
            </a:fld>
            <a:endParaRPr lang="en-GB"/>
          </a:p>
        </p:txBody>
      </p:sp>
    </p:spTree>
    <p:extLst>
      <p:ext uri="{BB962C8B-B14F-4D97-AF65-F5344CB8AC3E}">
        <p14:creationId xmlns:p14="http://schemas.microsoft.com/office/powerpoint/2010/main" val="3662475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11</a:t>
            </a:fld>
            <a:endParaRPr lang="en-GB"/>
          </a:p>
        </p:txBody>
      </p:sp>
    </p:spTree>
    <p:extLst>
      <p:ext uri="{BB962C8B-B14F-4D97-AF65-F5344CB8AC3E}">
        <p14:creationId xmlns:p14="http://schemas.microsoft.com/office/powerpoint/2010/main" val="72522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HMRC dataset provides another perspective, covering a broader range of incomes through:</a:t>
            </a:r>
          </a:p>
          <a:p>
            <a:pPr>
              <a:buFont typeface="+mj-lt"/>
              <a:buAutoNum type="arabicPeriod"/>
            </a:pPr>
            <a:r>
              <a:rPr lang="en-GB" b="1" dirty="0"/>
              <a:t>Pay As You Earn (PAYE)</a:t>
            </a:r>
            <a:r>
              <a:rPr lang="en-GB" dirty="0"/>
              <a:t>: Captures monthly and weekly payment records of employees and pensioners.</a:t>
            </a:r>
          </a:p>
          <a:p>
            <a:pPr>
              <a:buFont typeface="+mj-lt"/>
              <a:buAutoNum type="arabicPeriod"/>
            </a:pPr>
            <a:r>
              <a:rPr lang="en-GB" b="1" dirty="0"/>
              <a:t>Self-Assessment (SA)</a:t>
            </a:r>
            <a:r>
              <a:rPr lang="en-GB" dirty="0"/>
              <a:t>: Includes self-employment and other income details.</a:t>
            </a:r>
          </a:p>
          <a:p>
            <a:r>
              <a:rPr lang="en-GB" dirty="0"/>
              <a:t>This data spans tax years 2011–2019 but has its limitations, such as missing personal characteristics."</a:t>
            </a:r>
          </a:p>
          <a:p>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14</a:t>
            </a:fld>
            <a:endParaRPr lang="en-GB"/>
          </a:p>
        </p:txBody>
      </p:sp>
    </p:spTree>
    <p:extLst>
      <p:ext uri="{BB962C8B-B14F-4D97-AF65-F5344CB8AC3E}">
        <p14:creationId xmlns:p14="http://schemas.microsoft.com/office/powerpoint/2010/main" val="662836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Paye_weekly_clean</a:t>
            </a:r>
            <a:r>
              <a:rPr lang="en-GB"/>
              <a:t>: pay slip records for those paid weekly (around 100k individuals)</a:t>
            </a:r>
          </a:p>
          <a:p>
            <a:r>
              <a:rPr lang="en-GB" err="1"/>
              <a:t>Paye_monthly_clean</a:t>
            </a:r>
            <a:r>
              <a:rPr lang="en-GB"/>
              <a:t>: pay slip records for those paid monthly (around 300k individuals)</a:t>
            </a:r>
            <a:endParaRPr lang="en-GB">
              <a:ea typeface="Calibri"/>
              <a:cs typeface="Calibri"/>
            </a:endParaRPr>
          </a:p>
          <a:p>
            <a:r>
              <a:rPr lang="en-GB" err="1"/>
              <a:t>Paye_monthly_panel</a:t>
            </a:r>
            <a:r>
              <a:rPr lang="en-GB"/>
              <a:t>: all weekly and monthly pay slip data allocated to months</a:t>
            </a:r>
          </a:p>
          <a:p>
            <a:r>
              <a:rPr lang="en-GB" err="1"/>
              <a:t>Paye_weekly_panel</a:t>
            </a:r>
            <a:r>
              <a:rPr lang="en-GB"/>
              <a:t>: all weekly and monthly pay slip data allocated to weeks</a:t>
            </a:r>
          </a:p>
          <a:p>
            <a:r>
              <a:rPr lang="en-GB" err="1"/>
              <a:t>Ashe_supplement</a:t>
            </a:r>
            <a:r>
              <a:rPr lang="en-GB"/>
              <a:t>: </a:t>
            </a:r>
            <a:r>
              <a:rPr lang="en-GB" b="0" i="0">
                <a:solidFill>
                  <a:srgbClr val="000000"/>
                </a:solidFill>
                <a:effectLst/>
                <a:latin typeface="Times New Roman" panose="02020603050405020304" pitchFamily="18" charset="0"/>
              </a:rPr>
              <a:t>Pay slip data by individual and year, summed across all jobs, including information on the number of jobs, proportion of time in paid employment, labour market activity at the ASHE survey date. Includes data from Employment and </a:t>
            </a:r>
            <a:r>
              <a:rPr lang="en-GB" b="0" i="0" err="1">
                <a:solidFill>
                  <a:srgbClr val="000000"/>
                </a:solidFill>
                <a:effectLst/>
                <a:latin typeface="Times New Roman" panose="02020603050405020304" pitchFamily="18" charset="0"/>
              </a:rPr>
              <a:t>EoY</a:t>
            </a:r>
            <a:r>
              <a:rPr lang="en-GB" b="0" i="0">
                <a:solidFill>
                  <a:srgbClr val="000000"/>
                </a:solidFill>
                <a:effectLst/>
                <a:latin typeface="Times New Roman" panose="02020603050405020304" pitchFamily="18" charset="0"/>
              </a:rPr>
              <a:t> files, some of which do not have payslips associated with them.</a:t>
            </a:r>
          </a:p>
          <a:p>
            <a:endParaRPr lang="en-GB">
              <a:latin typeface="Times New Roman"/>
              <a:cs typeface="Times New Roman"/>
            </a:endParaRPr>
          </a:p>
          <a:p>
            <a:r>
              <a:rPr lang="en-GB"/>
              <a:t>self-assessment returns SA (around 100k individuals)</a:t>
            </a:r>
            <a:endParaRPr lang="en-GB">
              <a:ea typeface="Calibri"/>
              <a:cs typeface="Calibri"/>
            </a:endParaRPr>
          </a:p>
          <a:p>
            <a:pPr>
              <a:lnSpc>
                <a:spcPct val="107000"/>
              </a:lnSpc>
              <a:spcAft>
                <a:spcPts val="800"/>
              </a:spcAft>
            </a:pPr>
            <a:endParaRPr lang="en-GB" sz="1800">
              <a:latin typeface="Calibri"/>
              <a:ea typeface="Calibri"/>
              <a:cs typeface="Calibri"/>
            </a:endParaRPr>
          </a:p>
          <a:p>
            <a:pPr>
              <a:lnSpc>
                <a:spcPct val="107000"/>
              </a:lnSpc>
              <a:spcAft>
                <a:spcPts val="800"/>
              </a:spcAft>
            </a:pPr>
            <a:r>
              <a:rPr lang="en-GB" sz="1800">
                <a:effectLst/>
                <a:latin typeface="Calibri"/>
                <a:ea typeface="Calibri"/>
                <a:cs typeface="Calibri"/>
              </a:rPr>
              <a:t>The HMRC-PAYE data supplied to the WED project does not contain information on a person’s age and gender, but we recover these from the ASHE panel dataset, so long as a person appears there at least once in the period 1997-2022.</a:t>
            </a:r>
            <a:endParaRPr lang="en-GB">
              <a:latin typeface="Calibri"/>
              <a:ea typeface="Calibri"/>
              <a:cs typeface="Calibri"/>
            </a:endParaRPr>
          </a:p>
          <a:p>
            <a:endParaRPr lang="en-GB"/>
          </a:p>
          <a:p>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092737E8-B152-4B1C-815B-5EE7D989A1DC}" type="slidenum">
              <a:rPr lang="en-GB" smtClean="0"/>
              <a:t>15</a:t>
            </a:fld>
            <a:endParaRPr lang="en-GB"/>
          </a:p>
        </p:txBody>
      </p:sp>
    </p:spTree>
    <p:extLst>
      <p:ext uri="{BB962C8B-B14F-4D97-AF65-F5344CB8AC3E}">
        <p14:creationId xmlns:p14="http://schemas.microsoft.com/office/powerpoint/2010/main" val="1315973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ato" panose="020F0502020204030203" pitchFamily="34" charset="0"/>
                <a:ea typeface="Lato" panose="020F0502020204030203" pitchFamily="34" charset="0"/>
                <a:cs typeface="Lato" panose="020F0502020204030203" pitchFamily="34" charset="0"/>
              </a:rPr>
              <a:t>Mean and median weekly wages are almost identical. ASHE data appears to have slightly more higher-paid employees but the differences are negligible.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16</a:t>
            </a:fld>
            <a:endParaRPr lang="en-GB"/>
          </a:p>
        </p:txBody>
      </p:sp>
    </p:spTree>
    <p:extLst>
      <p:ext uri="{BB962C8B-B14F-4D97-AF65-F5344CB8AC3E}">
        <p14:creationId xmlns:p14="http://schemas.microsoft.com/office/powerpoint/2010/main" val="424714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12A81-CC57-B6F8-65F0-FC319A0D6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134A5-74CD-286B-9E88-4372D7037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317DB4-F825-2186-E4D5-6644D7E9B70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BDCA1F9-066E-47E7-FEA9-3FF836DFE0E7}"/>
              </a:ext>
            </a:extLst>
          </p:cNvPr>
          <p:cNvSpPr>
            <a:spLocks noGrp="1"/>
          </p:cNvSpPr>
          <p:nvPr>
            <p:ph type="sldNum" sz="quarter" idx="10"/>
          </p:nvPr>
        </p:nvSpPr>
        <p:spPr/>
        <p:txBody>
          <a:bodyPr/>
          <a:lstStyle/>
          <a:p>
            <a:fld id="{F718F783-9690-4531-897D-B7522B5B0317}" type="slidenum">
              <a:rPr lang="en-GB" smtClean="0"/>
              <a:t>17</a:t>
            </a:fld>
            <a:endParaRPr lang="en-GB"/>
          </a:p>
        </p:txBody>
      </p:sp>
    </p:spTree>
    <p:extLst>
      <p:ext uri="{BB962C8B-B14F-4D97-AF65-F5344CB8AC3E}">
        <p14:creationId xmlns:p14="http://schemas.microsoft.com/office/powerpoint/2010/main" val="415748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a:ea typeface="Calibri"/>
                <a:cs typeface="Calibri"/>
              </a:rPr>
              <a:t>We </a:t>
            </a:r>
            <a:r>
              <a:rPr lang="en-GB" sz="1800">
                <a:latin typeface="Calibri"/>
                <a:ea typeface="Calibri"/>
                <a:cs typeface="Calibri"/>
              </a:rPr>
              <a:t>examine</a:t>
            </a:r>
            <a:r>
              <a:rPr lang="en-GB" sz="1800">
                <a:effectLst/>
                <a:latin typeface="Calibri"/>
                <a:ea typeface="Calibri"/>
                <a:cs typeface="Calibri"/>
              </a:rPr>
              <a:t> the number of weeks that men and women, aged 16-64, were in an employee job over the course of a year, conditional on having at least one job (recorded in a PAYE payslip).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a:ea typeface="Calibri"/>
                <a:cs typeface="Calibri"/>
              </a:rPr>
              <a:t>On average, in a given tax year over the period 2014/15 to 2018/19, roughly three-quarters of men (73.4%) and women (74.3%) aged 16-64 in Great Britain, who had at least one job, were in paid employment for nearly the whole year (50+ weeks). However, around one-in-ten (11.2% of men and 10.6% of women) were in paid employment for less than 31 weeks in a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a:ea typeface="Calibri"/>
                <a:cs typeface="Calibri"/>
              </a:rPr>
              <a:t>Around three-quarters of employees (74.9% of men and 72.2% of women) had a single employer; one-fifth of women (20.1%) and one-sixth of men (17.7%) had two employers over the course of a year; while the remaining 7-8% had at least three different employers.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18</a:t>
            </a:fld>
            <a:endParaRPr lang="en-GB"/>
          </a:p>
        </p:txBody>
      </p:sp>
    </p:spTree>
    <p:extLst>
      <p:ext uri="{BB962C8B-B14F-4D97-AF65-F5344CB8AC3E}">
        <p14:creationId xmlns:p14="http://schemas.microsoft.com/office/powerpoint/2010/main" val="369433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31B49-6829-5F55-1EB9-6B24E40C7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A5E9A-3D01-B716-B844-5E2BD8340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7CDF0-872A-D95E-520B-9E35DCDD8192}"/>
              </a:ext>
            </a:extLst>
          </p:cNvPr>
          <p:cNvSpPr>
            <a:spLocks noGrp="1"/>
          </p:cNvSpPr>
          <p:nvPr>
            <p:ph type="body" idx="1"/>
          </p:nvPr>
        </p:nvSpPr>
        <p:spPr/>
        <p:txBody>
          <a:bodyPr/>
          <a:lstStyle/>
          <a:p>
            <a:r>
              <a:rPr lang="en-GB">
                <a:ea typeface="Calibri"/>
                <a:cs typeface="Calibri"/>
              </a:rPr>
              <a:t>This gives us a breakdown by number of jobs held.</a:t>
            </a:r>
            <a:endParaRPr lang="en-GB" dirty="0"/>
          </a:p>
        </p:txBody>
      </p:sp>
      <p:sp>
        <p:nvSpPr>
          <p:cNvPr id="4" name="Slide Number Placeholder 3">
            <a:extLst>
              <a:ext uri="{FF2B5EF4-FFF2-40B4-BE49-F238E27FC236}">
                <a16:creationId xmlns:a16="http://schemas.microsoft.com/office/drawing/2014/main" id="{E543810B-91ED-6603-5318-DD23F6858DE2}"/>
              </a:ext>
            </a:extLst>
          </p:cNvPr>
          <p:cNvSpPr>
            <a:spLocks noGrp="1"/>
          </p:cNvSpPr>
          <p:nvPr>
            <p:ph type="sldNum" sz="quarter" idx="10"/>
          </p:nvPr>
        </p:nvSpPr>
        <p:spPr/>
        <p:txBody>
          <a:bodyPr/>
          <a:lstStyle/>
          <a:p>
            <a:fld id="{F718F783-9690-4531-897D-B7522B5B0317}" type="slidenum">
              <a:rPr lang="en-GB" smtClean="0"/>
              <a:t>19</a:t>
            </a:fld>
            <a:endParaRPr lang="en-GB"/>
          </a:p>
        </p:txBody>
      </p:sp>
    </p:spTree>
    <p:extLst>
      <p:ext uri="{BB962C8B-B14F-4D97-AF65-F5344CB8AC3E}">
        <p14:creationId xmlns:p14="http://schemas.microsoft.com/office/powerpoint/2010/main" val="1310669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07128-59C3-6D0A-D9B7-BCF6D5F85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B8AF1-0A52-9A67-9AF4-2AC8F24EB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1D3FC-EBB2-CED8-5D41-FCA997AD5C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6D52063-541C-E64D-4EAB-2695362B7B9C}"/>
              </a:ext>
            </a:extLst>
          </p:cNvPr>
          <p:cNvSpPr>
            <a:spLocks noGrp="1"/>
          </p:cNvSpPr>
          <p:nvPr>
            <p:ph type="sldNum" sz="quarter" idx="10"/>
          </p:nvPr>
        </p:nvSpPr>
        <p:spPr/>
        <p:txBody>
          <a:bodyPr/>
          <a:lstStyle/>
          <a:p>
            <a:fld id="{F718F783-9690-4531-897D-B7522B5B0317}" type="slidenum">
              <a:rPr lang="en-GB" smtClean="0"/>
              <a:t>20</a:t>
            </a:fld>
            <a:endParaRPr lang="en-GB"/>
          </a:p>
        </p:txBody>
      </p:sp>
    </p:spTree>
    <p:extLst>
      <p:ext uri="{BB962C8B-B14F-4D97-AF65-F5344CB8AC3E}">
        <p14:creationId xmlns:p14="http://schemas.microsoft.com/office/powerpoint/2010/main" val="45992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4F16-659E-A7B2-8BB4-E307005C0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BC981-91BC-7D54-D876-FF05B6695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AAB83-CF1F-8369-3279-046301977E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F25AD4-DD4D-0836-8D1F-03E109131822}"/>
              </a:ext>
            </a:extLst>
          </p:cNvPr>
          <p:cNvSpPr>
            <a:spLocks noGrp="1"/>
          </p:cNvSpPr>
          <p:nvPr>
            <p:ph type="sldNum" sz="quarter" idx="10"/>
          </p:nvPr>
        </p:nvSpPr>
        <p:spPr/>
        <p:txBody>
          <a:bodyPr/>
          <a:lstStyle/>
          <a:p>
            <a:fld id="{F718F783-9690-4531-897D-B7522B5B0317}" type="slidenum">
              <a:rPr lang="en-GB" smtClean="0"/>
              <a:t>21</a:t>
            </a:fld>
            <a:endParaRPr lang="en-GB"/>
          </a:p>
        </p:txBody>
      </p:sp>
    </p:spTree>
    <p:extLst>
      <p:ext uri="{BB962C8B-B14F-4D97-AF65-F5344CB8AC3E}">
        <p14:creationId xmlns:p14="http://schemas.microsoft.com/office/powerpoint/2010/main" val="2992681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All three series show convergence in the GPG over this 20-year period</a:t>
            </a:r>
            <a:r>
              <a:rPr lang="en-GB" sz="18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Gaps </a:t>
            </a:r>
            <a:r>
              <a:rPr lang="en-GB" sz="1800" dirty="0">
                <a:effectLst/>
                <a:latin typeface="Calibri" panose="020F0502020204030204" pitchFamily="34" charset="0"/>
                <a:ea typeface="Calibri" panose="020F0502020204030204" pitchFamily="34" charset="0"/>
                <a:cs typeface="Times New Roman" panose="02020603050405020304" pitchFamily="18" charset="0"/>
              </a:rPr>
              <a:t>in mean pay are higher than those in median pay. The unweighted gaps are lower than those estimated with weights. The focus of our analysis is a comparison of the two weighted series for median pay. The GPG moves in a similar way over time for both series, but the GPG is always larger with the WED-adjusted weights than it is when using the ONS weights, by around 1 percentage point throughout.</a:t>
            </a:r>
          </a:p>
          <a:p>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22</a:t>
            </a:fld>
            <a:endParaRPr lang="en-GB"/>
          </a:p>
        </p:txBody>
      </p:sp>
    </p:spTree>
    <p:extLst>
      <p:ext uri="{BB962C8B-B14F-4D97-AF65-F5344CB8AC3E}">
        <p14:creationId xmlns:p14="http://schemas.microsoft.com/office/powerpoint/2010/main" val="2657662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the ASHE-PAYE analyses provide a new perspective on the GPG, by estimating the gaps in total earnings across all the jobs that employees undertake in a given period</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earnings gaps estimates do not appear to be particularly sensitive to the length of the period used, whether it is one week, one month, or a quarter.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Overall GPG stays at 30-31%, and it is 3 times as large as the gap in hourly pay derived from ASHE for the same year.</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This suggests that hours of work within a week rather than weeks of work and multiple job holding are the principal factors explaining average earnings gaps, though a deeper analysis looking beyond averages may reveal different patterns</a:t>
            </a:r>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23</a:t>
            </a:fld>
            <a:endParaRPr lang="en-GB"/>
          </a:p>
        </p:txBody>
      </p:sp>
    </p:spTree>
    <p:extLst>
      <p:ext uri="{BB962C8B-B14F-4D97-AF65-F5344CB8AC3E}">
        <p14:creationId xmlns:p14="http://schemas.microsoft.com/office/powerpoint/2010/main" val="2053932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FCF6E-5869-CFC9-7955-30805E8CB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EE351-2E90-4C90-5798-D47BA006C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7089B-194A-5331-118D-6BADC004CB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63858A-B99D-E437-8F34-43A0E31DBEE9}"/>
              </a:ext>
            </a:extLst>
          </p:cNvPr>
          <p:cNvSpPr>
            <a:spLocks noGrp="1"/>
          </p:cNvSpPr>
          <p:nvPr>
            <p:ph type="sldNum" sz="quarter" idx="5"/>
          </p:nvPr>
        </p:nvSpPr>
        <p:spPr/>
        <p:txBody>
          <a:bodyPr/>
          <a:lstStyle/>
          <a:p>
            <a:fld id="{092737E8-B152-4B1C-815B-5EE7D989A1DC}" type="slidenum">
              <a:rPr lang="en-GB" smtClean="0"/>
              <a:t>30</a:t>
            </a:fld>
            <a:endParaRPr lang="en-GB"/>
          </a:p>
        </p:txBody>
      </p:sp>
    </p:spTree>
    <p:extLst>
      <p:ext uri="{BB962C8B-B14F-4D97-AF65-F5344CB8AC3E}">
        <p14:creationId xmlns:p14="http://schemas.microsoft.com/office/powerpoint/2010/main" val="3723067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mn-lt"/>
                <a:cs typeface="Segoe UI Semibold" panose="020B0702040204020203" pitchFamily="34" charset="0"/>
              </a:rPr>
              <a:t>ADR UK links together data held by different parts of government and facilitates safe and secure access for accredited researchers to these newly joined-up datasets.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mn-lt"/>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mn-lt"/>
                <a:cs typeface="Segoe UI Semibold" panose="020B0702040204020203" pitchFamily="34" charset="0"/>
              </a:rPr>
              <a:t>By doing this, we enable both government and researchers to gain a clearer understanding of the UK's most pressing social issues, so that policy can be based upon the best evidence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Lato" panose="020F0502020204030203" pitchFamily="34" charset="0"/>
              <a:cs typeface="Segoe UI Semibold" panose="020B0702040204020203" pitchFamily="34" charset="0"/>
            </a:endParaRPr>
          </a:p>
          <a:p>
            <a:endParaRPr lang="en-GB"/>
          </a:p>
        </p:txBody>
      </p:sp>
      <p:sp>
        <p:nvSpPr>
          <p:cNvPr id="4" name="Slide Number Placeholder 3"/>
          <p:cNvSpPr>
            <a:spLocks noGrp="1"/>
          </p:cNvSpPr>
          <p:nvPr>
            <p:ph type="sldNum" sz="quarter" idx="5"/>
          </p:nvPr>
        </p:nvSpPr>
        <p:spPr/>
        <p:txBody>
          <a:bodyPr/>
          <a:lstStyle/>
          <a:p>
            <a:fld id="{3F8E0690-1248-4241-82DC-BF977DB6DE2B}" type="slidenum">
              <a:rPr lang="en-GB" smtClean="0"/>
              <a:t>37</a:t>
            </a:fld>
            <a:endParaRPr lang="en-GB"/>
          </a:p>
        </p:txBody>
      </p:sp>
    </p:spTree>
    <p:extLst>
      <p:ext uri="{BB962C8B-B14F-4D97-AF65-F5344CB8AC3E}">
        <p14:creationId xmlns:p14="http://schemas.microsoft.com/office/powerpoint/2010/main" val="784179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We launched ADR England in 2021 to complete our four-nation partnership. ADR England is a portfolio of data linking and research projects delivered by academic and government partners. </a:t>
            </a:r>
          </a:p>
        </p:txBody>
      </p:sp>
      <p:sp>
        <p:nvSpPr>
          <p:cNvPr id="4" name="Slide Number Placeholder 3"/>
          <p:cNvSpPr>
            <a:spLocks noGrp="1"/>
          </p:cNvSpPr>
          <p:nvPr>
            <p:ph type="sldNum" sz="quarter" idx="5"/>
          </p:nvPr>
        </p:nvSpPr>
        <p:spPr/>
        <p:txBody>
          <a:bodyPr/>
          <a:lstStyle/>
          <a:p>
            <a:fld id="{3F8E0690-1248-4241-82DC-BF977DB6DE2B}" type="slidenum">
              <a:rPr lang="en-GB" smtClean="0"/>
              <a:t>38</a:t>
            </a:fld>
            <a:endParaRPr lang="en-GB"/>
          </a:p>
        </p:txBody>
      </p:sp>
    </p:spTree>
    <p:extLst>
      <p:ext uri="{BB962C8B-B14F-4D97-AF65-F5344CB8AC3E}">
        <p14:creationId xmlns:p14="http://schemas.microsoft.com/office/powerpoint/2010/main" val="1014315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The UK has a mixture of entirely centrally-run government functions (e.g. tax collection), and entirely devolved functions (e.g. health and education), with many somewhere in between (e.g. benefits are Great Britain and NI, and justice systems, which is England and Wales, then Scotland and NI).</a:t>
            </a:r>
          </a:p>
          <a:p>
            <a:endParaRPr lang="en-GB" sz="1200" dirty="0"/>
          </a:p>
          <a:p>
            <a:r>
              <a:rPr lang="en-GB" sz="1200" dirty="0"/>
              <a:t>To gain access to administrative data for research, there are a lot of data owners to negotiate with, and that is before you start thinking about linking data across these government organisations.</a:t>
            </a:r>
          </a:p>
          <a:p>
            <a:endParaRPr lang="en-GB" sz="1200" dirty="0"/>
          </a:p>
          <a:p>
            <a:r>
              <a:rPr lang="en-GB" sz="1200" dirty="0"/>
              <a:t>Before the ADR UK programme was set up in 2018, previous programmes had some success in bringing devolved governments together with academic researchers to open up access to data for research. However, the complexities of how the Whitehall departments work – which are the centrally run departments – meant that there was still a wealth of administrative data that was not being used for research, either internally within government, or by the external academic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Lato" panose="020F0502020204030203" pitchFamily="34" charset="0"/>
              <a:cs typeface="Segoe UI Semibold" panose="020B0702040204020203" pitchFamily="34" charset="0"/>
            </a:endParaRPr>
          </a:p>
          <a:p>
            <a:endParaRPr lang="en-GB" dirty="0"/>
          </a:p>
        </p:txBody>
      </p:sp>
      <p:sp>
        <p:nvSpPr>
          <p:cNvPr id="4" name="Slide Number Placeholder 3"/>
          <p:cNvSpPr>
            <a:spLocks noGrp="1"/>
          </p:cNvSpPr>
          <p:nvPr>
            <p:ph type="sldNum" sz="quarter" idx="5"/>
          </p:nvPr>
        </p:nvSpPr>
        <p:spPr/>
        <p:txBody>
          <a:bodyPr/>
          <a:lstStyle/>
          <a:p>
            <a:fld id="{3F8E0690-1248-4241-82DC-BF977DB6DE2B}" type="slidenum">
              <a:rPr lang="en-GB" smtClean="0"/>
              <a:t>39</a:t>
            </a:fld>
            <a:endParaRPr lang="en-GB"/>
          </a:p>
        </p:txBody>
      </p:sp>
    </p:spTree>
    <p:extLst>
      <p:ext uri="{BB962C8B-B14F-4D97-AF65-F5344CB8AC3E}">
        <p14:creationId xmlns:p14="http://schemas.microsoft.com/office/powerpoint/2010/main" val="2588729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8E0690-1248-4241-82DC-BF977DB6DE2B}" type="slidenum">
              <a:rPr lang="en-GB" smtClean="0"/>
              <a:t>40</a:t>
            </a:fld>
            <a:endParaRPr lang="en-GB"/>
          </a:p>
        </p:txBody>
      </p:sp>
    </p:spTree>
    <p:extLst>
      <p:ext uri="{BB962C8B-B14F-4D97-AF65-F5344CB8AC3E}">
        <p14:creationId xmlns:p14="http://schemas.microsoft.com/office/powerpoint/2010/main" val="369170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1C1C1C"/>
                </a:solidFill>
                <a:effectLst/>
                <a:latin typeface="ADRUK"/>
              </a:rPr>
              <a:t>HMRC’s future strategy will look to improve tax research through three broad objectives:</a:t>
            </a:r>
          </a:p>
          <a:p>
            <a:pPr algn="l">
              <a:buFont typeface="Arial" panose="020B0604020202020204" pitchFamily="34" charset="0"/>
              <a:buChar char="•"/>
            </a:pPr>
            <a:r>
              <a:rPr lang="en-GB" b="0" i="0" dirty="0">
                <a:solidFill>
                  <a:srgbClr val="1C1C1C"/>
                </a:solidFill>
                <a:effectLst/>
                <a:latin typeface="ADRUK"/>
              </a:rPr>
              <a:t>Assess current cataloguing and governance of HMRC’s data used for research purposes against future research needs</a:t>
            </a:r>
          </a:p>
          <a:p>
            <a:pPr algn="l">
              <a:buFont typeface="Arial" panose="020B0604020202020204" pitchFamily="34" charset="0"/>
              <a:buChar char="•"/>
            </a:pPr>
            <a:r>
              <a:rPr lang="en-GB" b="0" i="0" dirty="0">
                <a:solidFill>
                  <a:srgbClr val="1C1C1C"/>
                </a:solidFill>
                <a:effectLst/>
                <a:latin typeface="ADRUK"/>
              </a:rPr>
              <a:t>Research ways to improve the quality, coverage, and accessibility of HMRC data used by external researchers. Produce costed options for HMRC </a:t>
            </a:r>
            <a:r>
              <a:rPr lang="en-GB" b="0" i="0" dirty="0" err="1">
                <a:solidFill>
                  <a:srgbClr val="1C1C1C"/>
                </a:solidFill>
                <a:effectLst/>
                <a:latin typeface="ADRUK"/>
              </a:rPr>
              <a:t>Datalab’s</a:t>
            </a:r>
            <a:r>
              <a:rPr lang="en-GB" b="0" i="0" dirty="0">
                <a:solidFill>
                  <a:srgbClr val="1C1C1C"/>
                </a:solidFill>
                <a:effectLst/>
                <a:latin typeface="ADRUK"/>
              </a:rPr>
              <a:t> future strategy and remote access</a:t>
            </a:r>
          </a:p>
          <a:p>
            <a:pPr algn="l">
              <a:buFont typeface="Arial" panose="020B0604020202020204" pitchFamily="34" charset="0"/>
              <a:buChar char="•"/>
            </a:pPr>
            <a:r>
              <a:rPr lang="en-GB" b="0" i="0" dirty="0">
                <a:solidFill>
                  <a:srgbClr val="1C1C1C"/>
                </a:solidFill>
                <a:effectLst/>
                <a:latin typeface="ADRUK"/>
              </a:rPr>
              <a:t>Facilitate greater engagement between HMRC and the research community to drive improved insights that meet HMRC research needs in the future.</a:t>
            </a:r>
          </a:p>
          <a:p>
            <a:endParaRPr lang="en-GB" dirty="0"/>
          </a:p>
          <a:p>
            <a:r>
              <a:rPr lang="en-GB" dirty="0"/>
              <a:t>The final report of this project is due to be published this year. This will pave the way for how ADR UK work with HMRC in the future.</a:t>
            </a:r>
          </a:p>
        </p:txBody>
      </p:sp>
      <p:sp>
        <p:nvSpPr>
          <p:cNvPr id="4" name="Slide Number Placeholder 3"/>
          <p:cNvSpPr>
            <a:spLocks noGrp="1"/>
          </p:cNvSpPr>
          <p:nvPr>
            <p:ph type="sldNum" sz="quarter" idx="5"/>
          </p:nvPr>
        </p:nvSpPr>
        <p:spPr/>
        <p:txBody>
          <a:bodyPr/>
          <a:lstStyle/>
          <a:p>
            <a:fld id="{3F8E0690-1248-4241-82DC-BF977DB6DE2B}" type="slidenum">
              <a:rPr lang="en-GB" smtClean="0"/>
              <a:t>41</a:t>
            </a:fld>
            <a:endParaRPr lang="en-GB"/>
          </a:p>
        </p:txBody>
      </p:sp>
    </p:spTree>
    <p:extLst>
      <p:ext uri="{BB962C8B-B14F-4D97-AF65-F5344CB8AC3E}">
        <p14:creationId xmlns:p14="http://schemas.microsoft.com/office/powerpoint/2010/main" val="2648185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fontAlgn="base">
              <a:buFont typeface="+mj-lt"/>
              <a:buAutoNum type="arabicPeriod"/>
            </a:pPr>
            <a:r>
              <a:rPr lang="en-GB" sz="1200" b="1" i="0" dirty="0">
                <a:solidFill>
                  <a:srgbClr val="000000"/>
                </a:solidFill>
                <a:effectLst/>
                <a:latin typeface="Arial" panose="020B0604020202020204" pitchFamily="34" charset="0"/>
              </a:rPr>
              <a:t>More systematic and efficient linking of health to administrative data over time</a:t>
            </a:r>
            <a:r>
              <a:rPr lang="en-GB" sz="1200" b="0" i="0" dirty="0">
                <a:solidFill>
                  <a:srgbClr val="000000"/>
                </a:solidFill>
                <a:effectLst/>
                <a:latin typeface="Arial" panose="020B0604020202020204" pitchFamily="34" charset="0"/>
              </a:rPr>
              <a:t>, allowing a fully rounded longitudinal picture to be built of the factors that affect a person’s life. This will also allow us to better understand the interplay between the health and social factors of people within the population and the government services they interact with.   </a:t>
            </a:r>
          </a:p>
          <a:p>
            <a:pPr algn="just" rtl="0" fontAlgn="base">
              <a:buFont typeface="+mj-lt"/>
              <a:buAutoNum type="arabicPeriod" startAt="2"/>
            </a:pPr>
            <a:r>
              <a:rPr lang="en-GB" sz="1200" b="1" i="0" dirty="0">
                <a:solidFill>
                  <a:srgbClr val="000000"/>
                </a:solidFill>
                <a:effectLst/>
                <a:latin typeface="Arial" panose="020B0604020202020204" pitchFamily="34" charset="0"/>
              </a:rPr>
              <a:t>Further investment in ADR UK infrastructure to support multi-disciplinary research</a:t>
            </a:r>
            <a:r>
              <a:rPr lang="en-GB" sz="1200" b="0" i="0" dirty="0">
                <a:solidFill>
                  <a:srgbClr val="000000"/>
                </a:solidFill>
                <a:effectLst/>
                <a:latin typeface="Arial" panose="020B0604020202020204" pitchFamily="34" charset="0"/>
              </a:rPr>
              <a:t>, building on advancements in AI technology to improve how these infrastructures operate.   </a:t>
            </a:r>
          </a:p>
          <a:p>
            <a:pPr algn="just" rtl="0" fontAlgn="base">
              <a:buFont typeface="+mj-lt"/>
              <a:buAutoNum type="arabicPeriod" startAt="3"/>
            </a:pPr>
            <a:r>
              <a:rPr lang="en-GB" sz="1200" b="1" i="0" dirty="0">
                <a:solidFill>
                  <a:srgbClr val="000000"/>
                </a:solidFill>
                <a:effectLst/>
                <a:latin typeface="Arial" panose="020B0604020202020204" pitchFamily="34" charset="0"/>
              </a:rPr>
              <a:t>Better access to economic linked administrative data</a:t>
            </a:r>
            <a:r>
              <a:rPr lang="en-GB" sz="1200" b="0" i="0" dirty="0">
                <a:solidFill>
                  <a:srgbClr val="000000"/>
                </a:solidFill>
                <a:effectLst/>
                <a:latin typeface="Arial" panose="020B0604020202020204" pitchFamily="34" charset="0"/>
              </a:rPr>
              <a:t>, informed by </a:t>
            </a:r>
            <a:r>
              <a:rPr lang="en-GB" sz="1200" b="0" i="0" u="sng" strike="noStrike" dirty="0">
                <a:solidFill>
                  <a:srgbClr val="467886"/>
                </a:solidFill>
                <a:effectLst/>
                <a:latin typeface="Arial" panose="020B0604020202020204" pitchFamily="34" charset="0"/>
                <a:hlinkClick r:id="rId3"/>
              </a:rPr>
              <a:t>HMRC project</a:t>
            </a:r>
            <a:r>
              <a:rPr lang="en-GB" sz="1200" b="0" i="0" dirty="0">
                <a:solidFill>
                  <a:srgbClr val="000000"/>
                </a:solidFill>
                <a:effectLst/>
                <a:latin typeface="Arial" panose="020B0604020202020204" pitchFamily="34" charset="0"/>
              </a:rPr>
              <a:t> funded in the current phase, to support economic growth and productivity research across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Lato" panose="020F0502020204030203" pitchFamily="34" charset="0"/>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Lato" panose="020F0502020204030203" pitchFamily="34" charset="0"/>
                <a:cs typeface="Segoe UI Semibold" panose="020B0702040204020203" pitchFamily="34" charset="0"/>
              </a:rPr>
              <a:t>LEED – dataset that we want to create could support understanding more about productivity.  We know this is a linked data gap and we want to work with HMRC and others to fix this, and make it widely available for all </a:t>
            </a:r>
            <a:r>
              <a:rPr lang="en-GB" sz="1200" dirty="0" err="1">
                <a:latin typeface="Lato" panose="020F0502020204030203" pitchFamily="34" charset="0"/>
                <a:cs typeface="Segoe UI Semibold" panose="020B0702040204020203" pitchFamily="34" charset="0"/>
              </a:rPr>
              <a:t>researhers</a:t>
            </a:r>
            <a:r>
              <a:rPr lang="en-GB" sz="1200" dirty="0">
                <a:latin typeface="Lato" panose="020F0502020204030203" pitchFamily="34" charset="0"/>
                <a:cs typeface="Segoe UI Semibold" panose="020B0702040204020203" pitchFamily="34" charset="0"/>
              </a:rPr>
              <a:t> to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Lato" panose="020F0502020204030203" pitchFamily="34" charset="0"/>
                <a:cs typeface="Segoe UI Semibold" panose="020B0702040204020203" pitchFamily="34" charset="0"/>
              </a:rPr>
              <a:t>Include a slide before this about what we’re funding HMRC to do.  Project page on website.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8E0690-1248-4241-82DC-BF977DB6DE2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745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Difference between operational and research uses of data are clear under the DEA; this has been very useful to us. </a:t>
            </a:r>
            <a:endParaRPr lang="en-GB" dirty="0"/>
          </a:p>
        </p:txBody>
      </p:sp>
      <p:sp>
        <p:nvSpPr>
          <p:cNvPr id="4" name="Slide Number Placeholder 3"/>
          <p:cNvSpPr>
            <a:spLocks noGrp="1"/>
          </p:cNvSpPr>
          <p:nvPr>
            <p:ph type="sldNum" sz="quarter" idx="5"/>
          </p:nvPr>
        </p:nvSpPr>
        <p:spPr/>
        <p:txBody>
          <a:bodyPr/>
          <a:lstStyle/>
          <a:p>
            <a:fld id="{3F8E0690-1248-4241-82DC-BF977DB6DE2B}" type="slidenum">
              <a:rPr lang="en-GB" smtClean="0"/>
              <a:t>43</a:t>
            </a:fld>
            <a:endParaRPr lang="en-GB"/>
          </a:p>
        </p:txBody>
      </p:sp>
    </p:spTree>
    <p:extLst>
      <p:ext uri="{BB962C8B-B14F-4D97-AF65-F5344CB8AC3E}">
        <p14:creationId xmlns:p14="http://schemas.microsoft.com/office/powerpoint/2010/main" val="2049695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2737E8-B152-4B1C-815B-5EE7D989A1DC}" type="slidenum">
              <a:rPr lang="en-GB" smtClean="0"/>
              <a:t>49</a:t>
            </a:fld>
            <a:endParaRPr lang="en-GB"/>
          </a:p>
        </p:txBody>
      </p:sp>
    </p:spTree>
    <p:extLst>
      <p:ext uri="{BB962C8B-B14F-4D97-AF65-F5344CB8AC3E}">
        <p14:creationId xmlns:p14="http://schemas.microsoft.com/office/powerpoint/2010/main" val="85714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735B8-C64F-8337-DF70-7DB78A023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C4E3B-AC89-E7A9-A147-4D1F94593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CE7BF-8C0F-72FD-7817-8BC286E6D2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634F5D-BCDD-9E3A-886E-E4822840745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2737E8-B152-4B1C-815B-5EE7D989A1D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021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2C719-B304-938A-E58C-E99CD1EBE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B391C-9E10-D3A1-1F58-CB3FAE5D8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5D1F6-DA18-093A-1EB3-B0A1AE2820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9716B51-3767-8E63-6E59-E00E19EBE7B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2737E8-B152-4B1C-815B-5EE7D989A1D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622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gif"/><Relationship Id="rId5" Type="http://schemas.openxmlformats.org/officeDocument/2006/relationships/image" Target="../media/image4.jpe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9B397D-E9E1-4148-B4EE-F4214BAC4E04}"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2875748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9B397D-E9E1-4148-B4EE-F4214BAC4E04}" type="datetimeFigureOut">
              <a:rPr lang="en-GB" smtClean="0"/>
              <a:t>01/07/2025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63238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88843" y="5844209"/>
            <a:ext cx="10386392" cy="877268"/>
          </a:xfrm>
        </p:spPr>
        <p:txBody>
          <a:bodyPr/>
          <a:lstStyle/>
          <a:p>
            <a:endParaRPr lang="en-GB" dirty="0"/>
          </a:p>
        </p:txBody>
      </p:sp>
      <p:pic>
        <p:nvPicPr>
          <p:cNvPr id="5" name="Picture 4">
            <a:extLst>
              <a:ext uri="{FF2B5EF4-FFF2-40B4-BE49-F238E27FC236}">
                <a16:creationId xmlns:a16="http://schemas.microsoft.com/office/drawing/2014/main" id="{2F263504-108F-4D2F-935F-40AE5D51A0A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48" t="20044" r="4189" b="25874"/>
          <a:stretch/>
        </p:blipFill>
        <p:spPr>
          <a:xfrm>
            <a:off x="0" y="136523"/>
            <a:ext cx="2794956" cy="680720"/>
          </a:xfrm>
          <a:prstGeom prst="rect">
            <a:avLst/>
          </a:prstGeom>
        </p:spPr>
      </p:pic>
      <p:pic>
        <p:nvPicPr>
          <p:cNvPr id="8" name="Picture 7">
            <a:extLst>
              <a:ext uri="{FF2B5EF4-FFF2-40B4-BE49-F238E27FC236}">
                <a16:creationId xmlns:a16="http://schemas.microsoft.com/office/drawing/2014/main" id="{57D224CC-E8C4-48B9-A885-B9821D5E29F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39148" y="6092845"/>
            <a:ext cx="1796102" cy="628632"/>
          </a:xfrm>
          <a:prstGeom prst="rect">
            <a:avLst/>
          </a:prstGeom>
        </p:spPr>
      </p:pic>
      <p:pic>
        <p:nvPicPr>
          <p:cNvPr id="10" name="Picture 9">
            <a:extLst>
              <a:ext uri="{FF2B5EF4-FFF2-40B4-BE49-F238E27FC236}">
                <a16:creationId xmlns:a16="http://schemas.microsoft.com/office/drawing/2014/main" id="{D69AC95C-9D3C-4C2A-9C76-6EB613EAB788}"/>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885554" y="6092845"/>
            <a:ext cx="1023730" cy="583819"/>
          </a:xfrm>
          <a:prstGeom prst="rect">
            <a:avLst/>
          </a:prstGeom>
        </p:spPr>
      </p:pic>
      <p:pic>
        <p:nvPicPr>
          <p:cNvPr id="12" name="Picture 11">
            <a:extLst>
              <a:ext uri="{FF2B5EF4-FFF2-40B4-BE49-F238E27FC236}">
                <a16:creationId xmlns:a16="http://schemas.microsoft.com/office/drawing/2014/main" id="{BCB2009B-B273-4193-BE06-44E4E9106E49}"/>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7013" r="8109" b="12522"/>
          <a:stretch/>
        </p:blipFill>
        <p:spPr>
          <a:xfrm>
            <a:off x="2992326" y="5844208"/>
            <a:ext cx="748317" cy="877268"/>
          </a:xfrm>
          <a:prstGeom prst="rect">
            <a:avLst/>
          </a:prstGeom>
        </p:spPr>
      </p:pic>
      <p:pic>
        <p:nvPicPr>
          <p:cNvPr id="14" name="Picture 13">
            <a:extLst>
              <a:ext uri="{FF2B5EF4-FFF2-40B4-BE49-F238E27FC236}">
                <a16:creationId xmlns:a16="http://schemas.microsoft.com/office/drawing/2014/main" id="{2AFD45E1-0662-488C-9DF7-3FAF40D927F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790338" y="6092845"/>
            <a:ext cx="1351101" cy="599010"/>
          </a:xfrm>
          <a:prstGeom prst="rect">
            <a:avLst/>
          </a:prstGeom>
        </p:spPr>
      </p:pic>
      <p:pic>
        <p:nvPicPr>
          <p:cNvPr id="16" name="Picture 15">
            <a:extLst>
              <a:ext uri="{FF2B5EF4-FFF2-40B4-BE49-F238E27FC236}">
                <a16:creationId xmlns:a16="http://schemas.microsoft.com/office/drawing/2014/main" id="{D029A8F1-C505-45A9-B9A9-A243DFA9FED4}"/>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a:off x="5191134" y="6092846"/>
            <a:ext cx="1656522" cy="568264"/>
          </a:xfrm>
          <a:prstGeom prst="rect">
            <a:avLst/>
          </a:prstGeom>
        </p:spPr>
      </p:pic>
      <p:sp>
        <p:nvSpPr>
          <p:cNvPr id="4" name="Content Placeholder 3">
            <a:extLst>
              <a:ext uri="{FF2B5EF4-FFF2-40B4-BE49-F238E27FC236}">
                <a16:creationId xmlns:a16="http://schemas.microsoft.com/office/drawing/2014/main" id="{4BB213CB-5E6B-4CC7-9C2E-ECAEB95B261C}"/>
              </a:ext>
            </a:extLst>
          </p:cNvPr>
          <p:cNvSpPr>
            <a:spLocks noGrp="1"/>
          </p:cNvSpPr>
          <p:nvPr>
            <p:ph sz="quarter" idx="11"/>
          </p:nvPr>
        </p:nvSpPr>
        <p:spPr>
          <a:xfrm>
            <a:off x="139700" y="885825"/>
            <a:ext cx="10531475" cy="4779963"/>
          </a:xfrm>
        </p:spPr>
        <p:txBody>
          <a:bodyPr/>
          <a:lstStyle/>
          <a:p>
            <a:pPr lvl="0"/>
            <a:endParaRPr lang="en-GB" dirty="0"/>
          </a:p>
        </p:txBody>
      </p:sp>
    </p:spTree>
    <p:extLst>
      <p:ext uri="{BB962C8B-B14F-4D97-AF65-F5344CB8AC3E}">
        <p14:creationId xmlns:p14="http://schemas.microsoft.com/office/powerpoint/2010/main" val="102129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78575-3533-47DD-A0F5-48371681BC2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E38868-F1A7-4827-834F-F0BA9B76D082}"/>
              </a:ext>
            </a:extLst>
          </p:cNvPr>
          <p:cNvSpPr>
            <a:spLocks noGrp="1"/>
          </p:cNvSpPr>
          <p:nvPr>
            <p:ph type="dt" sz="half" idx="10"/>
          </p:nvPr>
        </p:nvSpPr>
        <p:spPr/>
        <p:txBody>
          <a:bodyPr/>
          <a:lstStyle/>
          <a:p>
            <a:fld id="{DB9B397D-E9E1-4148-B4EE-F4214BAC4E04}" type="datetimeFigureOut">
              <a:rPr lang="en-GB" smtClean="0"/>
              <a:t>01/07/2025</a:t>
            </a:fld>
            <a:endParaRPr lang="en-GB"/>
          </a:p>
        </p:txBody>
      </p:sp>
      <p:sp>
        <p:nvSpPr>
          <p:cNvPr id="4" name="Footer Placeholder 3">
            <a:extLst>
              <a:ext uri="{FF2B5EF4-FFF2-40B4-BE49-F238E27FC236}">
                <a16:creationId xmlns:a16="http://schemas.microsoft.com/office/drawing/2014/main" id="{B3B534A1-F2A8-4235-85E4-E5EE99AC95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6596B9-0910-4D47-8917-F0463659EAB5}"/>
              </a:ext>
            </a:extLst>
          </p:cNvPr>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285445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D7B6-942D-4FBB-AA0F-FF1BDACEC3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BEE9C5D-C5FE-451A-8E39-1EA9231C40DB}"/>
              </a:ext>
            </a:extLst>
          </p:cNvPr>
          <p:cNvSpPr>
            <a:spLocks noGrp="1"/>
          </p:cNvSpPr>
          <p:nvPr>
            <p:ph type="dt" sz="half" idx="10"/>
          </p:nvPr>
        </p:nvSpPr>
        <p:spPr/>
        <p:txBody>
          <a:bodyPr/>
          <a:lstStyle/>
          <a:p>
            <a:fld id="{DB9B397D-E9E1-4148-B4EE-F4214BAC4E04}" type="datetimeFigureOut">
              <a:rPr lang="en-GB" smtClean="0"/>
              <a:t>01/07/2025</a:t>
            </a:fld>
            <a:endParaRPr lang="en-GB"/>
          </a:p>
        </p:txBody>
      </p:sp>
      <p:sp>
        <p:nvSpPr>
          <p:cNvPr id="4" name="Footer Placeholder 3">
            <a:extLst>
              <a:ext uri="{FF2B5EF4-FFF2-40B4-BE49-F238E27FC236}">
                <a16:creationId xmlns:a16="http://schemas.microsoft.com/office/drawing/2014/main" id="{45814CF0-D878-47DE-AB4A-B1A89B17AA2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E4DB4AE-29BD-48C6-BDDD-154C81DCB53A}"/>
              </a:ext>
            </a:extLst>
          </p:cNvPr>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133965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F5EA-C5F6-4EB1-A17F-922EC2CEB14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66AFD13-0A51-47EE-8886-F211C6521CAF}"/>
              </a:ext>
            </a:extLst>
          </p:cNvPr>
          <p:cNvSpPr>
            <a:spLocks noGrp="1"/>
          </p:cNvSpPr>
          <p:nvPr>
            <p:ph type="dt" sz="half" idx="10"/>
          </p:nvPr>
        </p:nvSpPr>
        <p:spPr/>
        <p:txBody>
          <a:bodyPr/>
          <a:lstStyle/>
          <a:p>
            <a:fld id="{DB9B397D-E9E1-4148-B4EE-F4214BAC4E04}" type="datetimeFigureOut">
              <a:rPr lang="en-GB" smtClean="0"/>
              <a:t>01/07/2025</a:t>
            </a:fld>
            <a:endParaRPr lang="en-GB"/>
          </a:p>
        </p:txBody>
      </p:sp>
      <p:sp>
        <p:nvSpPr>
          <p:cNvPr id="4" name="Footer Placeholder 3">
            <a:extLst>
              <a:ext uri="{FF2B5EF4-FFF2-40B4-BE49-F238E27FC236}">
                <a16:creationId xmlns:a16="http://schemas.microsoft.com/office/drawing/2014/main" id="{4D4B520C-7213-415C-AD18-5EFAEEFC01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501DF4-B40E-4E58-8DE8-D0D66881E1BB}"/>
              </a:ext>
            </a:extLst>
          </p:cNvPr>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404833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A6A2-F6D0-4D50-B563-C14117C51B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E46444E-E117-4612-B1F8-B00CCF8B5E58}"/>
              </a:ext>
            </a:extLst>
          </p:cNvPr>
          <p:cNvSpPr>
            <a:spLocks noGrp="1"/>
          </p:cNvSpPr>
          <p:nvPr>
            <p:ph type="dt" sz="half" idx="10"/>
          </p:nvPr>
        </p:nvSpPr>
        <p:spPr/>
        <p:txBody>
          <a:bodyPr/>
          <a:lstStyle/>
          <a:p>
            <a:fld id="{DB9B397D-E9E1-4148-B4EE-F4214BAC4E04}" type="datetimeFigureOut">
              <a:rPr lang="en-GB" smtClean="0"/>
              <a:t>01/07/2025</a:t>
            </a:fld>
            <a:endParaRPr lang="en-GB"/>
          </a:p>
        </p:txBody>
      </p:sp>
      <p:sp>
        <p:nvSpPr>
          <p:cNvPr id="4" name="Footer Placeholder 3">
            <a:extLst>
              <a:ext uri="{FF2B5EF4-FFF2-40B4-BE49-F238E27FC236}">
                <a16:creationId xmlns:a16="http://schemas.microsoft.com/office/drawing/2014/main" id="{F4712399-1D07-470A-81E1-3A9A3D36296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9737AD4-C766-4EBB-BF9B-BDFCF4EAE6A5}"/>
              </a:ext>
            </a:extLst>
          </p:cNvPr>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54435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9B397D-E9E1-4148-B4EE-F4214BAC4E04}" type="datetimeFigureOut">
              <a:rPr lang="en-GB" smtClean="0"/>
              <a:t>01/07/2025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41877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9B397D-E9E1-4148-B4EE-F4214BAC4E04}" type="datetimeFigureOut">
              <a:rPr lang="en-GB" smtClean="0"/>
              <a:t>01/07/2025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1514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9B397D-E9E1-4148-B4EE-F4214BAC4E04}"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2440804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9B397D-E9E1-4148-B4EE-F4214BAC4E04}" type="datetimeFigureOut">
              <a:rPr lang="en-GB" smtClean="0"/>
              <a:t>01/07/2025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5595A3-1F26-4A8E-8454-EB775CAFFC88}" type="slidenum">
              <a:rPr lang="en-GB" smtClean="0"/>
              <a:t>‹#›</a:t>
            </a:fld>
            <a:endParaRPr lang="en-GB"/>
          </a:p>
        </p:txBody>
      </p:sp>
    </p:spTree>
    <p:extLst>
      <p:ext uri="{BB962C8B-B14F-4D97-AF65-F5344CB8AC3E}">
        <p14:creationId xmlns:p14="http://schemas.microsoft.com/office/powerpoint/2010/main" val="353645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D317F-A9D9-F952-9C04-90C414BB71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036937F-965D-4F0B-B0E3-CFA74BA5D7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AACA5D-0F16-7629-7292-05AD303BA2EF}"/>
              </a:ext>
            </a:extLst>
          </p:cNvPr>
          <p:cNvSpPr>
            <a:spLocks noGrp="1"/>
          </p:cNvSpPr>
          <p:nvPr>
            <p:ph type="dt" sz="half" idx="10"/>
          </p:nvPr>
        </p:nvSpPr>
        <p:spPr/>
        <p:txBody>
          <a:bodyPr/>
          <a:lstStyle/>
          <a:p>
            <a:fld id="{88802372-0467-4ED3-83C4-EF5999E721DD}" type="datetimeFigureOut">
              <a:rPr lang="en-GB" smtClean="0"/>
              <a:t>01/07/2025</a:t>
            </a:fld>
            <a:endParaRPr lang="en-GB"/>
          </a:p>
        </p:txBody>
      </p:sp>
      <p:sp>
        <p:nvSpPr>
          <p:cNvPr id="5" name="Footer Placeholder 4">
            <a:extLst>
              <a:ext uri="{FF2B5EF4-FFF2-40B4-BE49-F238E27FC236}">
                <a16:creationId xmlns:a16="http://schemas.microsoft.com/office/drawing/2014/main" id="{4AA0DC37-6317-51F9-A4AF-ED877A6EDA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6CF1CE-4E96-A094-6A81-C916715DE515}"/>
              </a:ext>
            </a:extLst>
          </p:cNvPr>
          <p:cNvSpPr>
            <a:spLocks noGrp="1"/>
          </p:cNvSpPr>
          <p:nvPr>
            <p:ph type="sldNum" sz="quarter" idx="12"/>
          </p:nvPr>
        </p:nvSpPr>
        <p:spPr/>
        <p:txBody>
          <a:bodyPr/>
          <a:lstStyle/>
          <a:p>
            <a:fld id="{D449DA91-B8BE-4898-9E1B-8659C0C18FC6}" type="slidenum">
              <a:rPr lang="en-GB" smtClean="0"/>
              <a:t>‹#›</a:t>
            </a:fld>
            <a:endParaRPr lang="en-GB"/>
          </a:p>
        </p:txBody>
      </p:sp>
    </p:spTree>
    <p:extLst>
      <p:ext uri="{BB962C8B-B14F-4D97-AF65-F5344CB8AC3E}">
        <p14:creationId xmlns:p14="http://schemas.microsoft.com/office/powerpoint/2010/main" val="29413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D4CD-DBF9-4606-A380-1EB8086BE8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F02E6F9-537A-4A12-9EB7-E6D51E3E83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6720C7-B1A0-4FF1-A46C-4C2906B703E8}"/>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5" name="Footer Placeholder 4">
            <a:extLst>
              <a:ext uri="{FF2B5EF4-FFF2-40B4-BE49-F238E27FC236}">
                <a16:creationId xmlns:a16="http://schemas.microsoft.com/office/drawing/2014/main" id="{57E6A806-646A-41EB-83BE-F932361B73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039B43-5216-42F8-9470-511E58A45F8E}"/>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3809111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704D4-9847-4A23-A074-0BFDFDD6CE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D9E63C-B54C-4668-A009-86245C87EB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8AAA2D-888D-4958-A950-90961809CBDA}"/>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5" name="Footer Placeholder 4">
            <a:extLst>
              <a:ext uri="{FF2B5EF4-FFF2-40B4-BE49-F238E27FC236}">
                <a16:creationId xmlns:a16="http://schemas.microsoft.com/office/drawing/2014/main" id="{D009CA1A-C60A-417D-B517-35EDFEF6BF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60BC5F-48B2-43EF-9D05-429747D9C2CA}"/>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2659863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D95C-070A-4A1D-8FE1-8C3B25F422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13C447-B052-4C40-BBA0-D1A7FD4A61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237D1C-E746-4D30-883B-59EBC1F25543}"/>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5" name="Footer Placeholder 4">
            <a:extLst>
              <a:ext uri="{FF2B5EF4-FFF2-40B4-BE49-F238E27FC236}">
                <a16:creationId xmlns:a16="http://schemas.microsoft.com/office/drawing/2014/main" id="{B3FD6D13-EB5E-4997-B868-E99596795A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62B499-169F-457C-A043-CAC8E3B440F2}"/>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2561004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03AE7-6E5E-4023-BEC9-C8DB9A853C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908223-A7D3-4CF4-BD6C-4223E954A61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C6E131-0AB4-4D22-ABF5-DD652D78FE3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797F69-5331-4FA7-AE67-22505D6FFF78}"/>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6" name="Footer Placeholder 5">
            <a:extLst>
              <a:ext uri="{FF2B5EF4-FFF2-40B4-BE49-F238E27FC236}">
                <a16:creationId xmlns:a16="http://schemas.microsoft.com/office/drawing/2014/main" id="{571C0638-56BE-42B4-A16C-CDD56042E9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DBB834-4456-4EF4-A1ED-65D7C757F78D}"/>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59846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6104-DD7E-4821-AABD-A88801AC011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467A34-1906-4519-A6D3-9144B9AF21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7571B8-271C-4C9B-8703-2FA938DA99F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467E53D-035E-4F0D-B0AC-7982C66541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2E5319-F152-44AE-83AF-21A816DFA93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835ABB-66CB-40DB-8289-C8409779F94C}"/>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8" name="Footer Placeholder 7">
            <a:extLst>
              <a:ext uri="{FF2B5EF4-FFF2-40B4-BE49-F238E27FC236}">
                <a16:creationId xmlns:a16="http://schemas.microsoft.com/office/drawing/2014/main" id="{AC833874-4070-45EA-8FA9-E23103F4373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1EDEDF3-F140-498F-A4FF-767996F60119}"/>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3146751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6159-4026-4AB2-941C-1D740E9001C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288313C-AB79-495C-A79D-F15D93B56030}"/>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4" name="Footer Placeholder 3">
            <a:extLst>
              <a:ext uri="{FF2B5EF4-FFF2-40B4-BE49-F238E27FC236}">
                <a16:creationId xmlns:a16="http://schemas.microsoft.com/office/drawing/2014/main" id="{161C5369-30C5-4324-8552-D5706EC796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72DA08-BB94-4B06-AC44-7B8B5C5473C8}"/>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3610720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7FF4C2-749D-4542-81C6-3A884F517D5C}"/>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3" name="Footer Placeholder 2">
            <a:extLst>
              <a:ext uri="{FF2B5EF4-FFF2-40B4-BE49-F238E27FC236}">
                <a16:creationId xmlns:a16="http://schemas.microsoft.com/office/drawing/2014/main" id="{A8503A46-61F3-4038-9F74-D4BC65F1D0B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AE534C8-F0A0-4F82-82F1-6D8271808640}"/>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879013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ED11-8B18-46FB-9CE6-AEE2444AF5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E058D5-9B49-45A0-A95C-F4F9A205B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42394FA-2474-4BCE-8863-5A9D5F2B5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4FD7AF-7F5E-4FDD-85F1-E74D68F709DC}"/>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6" name="Footer Placeholder 5">
            <a:extLst>
              <a:ext uri="{FF2B5EF4-FFF2-40B4-BE49-F238E27FC236}">
                <a16:creationId xmlns:a16="http://schemas.microsoft.com/office/drawing/2014/main" id="{324DF1F7-82E3-4CD9-8D9A-04BBBCE9B5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2CF782-C58D-40FB-A909-DB3360DCF41D}"/>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2384657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1C9A-78D0-4825-8A8C-61BB023AB3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2B9827D-C8E6-40F9-AF92-66B161D758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C693303-FA8C-4C6A-969B-FF62DD0974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CA5923-7D8C-4647-B336-20CA43E96A2F}"/>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6" name="Footer Placeholder 5">
            <a:extLst>
              <a:ext uri="{FF2B5EF4-FFF2-40B4-BE49-F238E27FC236}">
                <a16:creationId xmlns:a16="http://schemas.microsoft.com/office/drawing/2014/main" id="{0268C51F-D88B-4999-A319-9A3215A52A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7075C0-9AAB-42A2-9330-2B6E004EC031}"/>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2087525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E585-6114-4814-8513-1DB79C91A1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9750F6-CB71-4D25-8F88-FF5CEB94BA3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430F33-489D-4C17-B600-6CF60D3FCF18}"/>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5" name="Footer Placeholder 4">
            <a:extLst>
              <a:ext uri="{FF2B5EF4-FFF2-40B4-BE49-F238E27FC236}">
                <a16:creationId xmlns:a16="http://schemas.microsoft.com/office/drawing/2014/main" id="{1F2752F4-FFE9-4281-8610-A8ED987C2E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45F473-928D-4C22-9639-C2797B016A6F}"/>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516455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CBBF74-E298-4600-A3F8-BCD77471BB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2A51BE-C5C0-4561-8B59-A8615426625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D086FA-35C9-40E2-88A7-199CE3DF4C3E}"/>
              </a:ext>
            </a:extLst>
          </p:cNvPr>
          <p:cNvSpPr>
            <a:spLocks noGrp="1"/>
          </p:cNvSpPr>
          <p:nvPr>
            <p:ph type="dt" sz="half" idx="10"/>
          </p:nvPr>
        </p:nvSpPr>
        <p:spPr>
          <a:xfrm>
            <a:off x="838200" y="6356350"/>
            <a:ext cx="2743200" cy="365125"/>
          </a:xfrm>
          <a:prstGeom prst="rect">
            <a:avLst/>
          </a:prstGeom>
        </p:spPr>
        <p:txBody>
          <a:bodyPr/>
          <a:lstStyle/>
          <a:p>
            <a:fld id="{5243700B-ED8E-44F7-995B-47F7682ED76A}" type="datetimeFigureOut">
              <a:rPr lang="en-GB" smtClean="0"/>
              <a:t>01/07/2025</a:t>
            </a:fld>
            <a:endParaRPr lang="en-GB"/>
          </a:p>
        </p:txBody>
      </p:sp>
      <p:sp>
        <p:nvSpPr>
          <p:cNvPr id="5" name="Footer Placeholder 4">
            <a:extLst>
              <a:ext uri="{FF2B5EF4-FFF2-40B4-BE49-F238E27FC236}">
                <a16:creationId xmlns:a16="http://schemas.microsoft.com/office/drawing/2014/main" id="{BCDAC889-978C-4EAB-9029-3A37D7968C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49D055-5843-4581-BD2F-DF044E776B69}"/>
              </a:ext>
            </a:extLst>
          </p:cNvPr>
          <p:cNvSpPr>
            <a:spLocks noGrp="1"/>
          </p:cNvSpPr>
          <p:nvPr>
            <p:ph type="sldNum" sz="quarter" idx="12"/>
          </p:nvPr>
        </p:nvSpPr>
        <p:spPr/>
        <p:txBody>
          <a:bodyPr/>
          <a:lstStyle/>
          <a:p>
            <a:fld id="{AFD3D63B-E55B-4189-8110-284CD5054021}" type="slidenum">
              <a:rPr lang="en-GB" smtClean="0"/>
              <a:t>‹#›</a:t>
            </a:fld>
            <a:endParaRPr lang="en-GB"/>
          </a:p>
        </p:txBody>
      </p:sp>
    </p:spTree>
    <p:extLst>
      <p:ext uri="{BB962C8B-B14F-4D97-AF65-F5344CB8AC3E}">
        <p14:creationId xmlns:p14="http://schemas.microsoft.com/office/powerpoint/2010/main" val="1177066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0F9C-BE32-4664-A84E-F6E2B3BA2B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044142-7B25-41B6-A5B8-F7928E6CA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38E3B5-78FF-4AE4-A076-04EFAE7893DD}"/>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5" name="Footer Placeholder 4">
            <a:extLst>
              <a:ext uri="{FF2B5EF4-FFF2-40B4-BE49-F238E27FC236}">
                <a16:creationId xmlns:a16="http://schemas.microsoft.com/office/drawing/2014/main" id="{6DD52DD2-42AB-4C26-AE6D-BA00539851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35B186-9034-4270-91BF-FAFC765BAF0D}"/>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16423265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473B-91F4-41A9-A2FC-4EA217AB7C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A5A3F5-E1D8-4F56-B504-EDCCBF006F0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2E0601-259C-428B-BB08-8D0BE02D4D48}"/>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5" name="Footer Placeholder 4">
            <a:extLst>
              <a:ext uri="{FF2B5EF4-FFF2-40B4-BE49-F238E27FC236}">
                <a16:creationId xmlns:a16="http://schemas.microsoft.com/office/drawing/2014/main" id="{E5D6BF4F-C884-48A8-AC49-D28DA3BF36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ADC488-F996-4D4A-A980-94E0B397A7C2}"/>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30776993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68C7F-3771-43DB-8C55-5D78F9E0DB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C61B680-F8FF-490E-AA5D-D4B89E722F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6CA5F9-8116-4749-AC37-1D23BCAE3CE9}"/>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5" name="Footer Placeholder 4">
            <a:extLst>
              <a:ext uri="{FF2B5EF4-FFF2-40B4-BE49-F238E27FC236}">
                <a16:creationId xmlns:a16="http://schemas.microsoft.com/office/drawing/2014/main" id="{140046A4-F16D-4373-A8DC-FB2C366D20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5CD0D3-526F-46CC-AC37-BBE470D4A9AD}"/>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3142757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F1B8-38EC-4693-860F-1F63BF1F70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B9E519-C05F-4D5C-A7B0-4C6C51C0C6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96FA85-15B4-4A1F-A02D-41DD7341711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DA92284-8B62-4558-9BB3-BB58B0752085}"/>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6" name="Footer Placeholder 5">
            <a:extLst>
              <a:ext uri="{FF2B5EF4-FFF2-40B4-BE49-F238E27FC236}">
                <a16:creationId xmlns:a16="http://schemas.microsoft.com/office/drawing/2014/main" id="{8957111F-4C0E-429F-BCC5-2E4E5F3AE2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9170A5-5DE7-4EB7-81A5-B41F02E8113B}"/>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1161342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BB714-7FE2-4AF2-95BE-99F20769949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F4EA6C-CA9A-4CD7-87D4-3A65B36A31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2FCC8CA-CEC7-42DA-B1BB-35449C144D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8434C6-F2DF-4803-BAEF-95564EC709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954C1B6-87AD-44E4-BA55-1FB70B26FB9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42F41BF-7F7E-4E7B-8BF6-E5345D5CFB23}"/>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8" name="Footer Placeholder 7">
            <a:extLst>
              <a:ext uri="{FF2B5EF4-FFF2-40B4-BE49-F238E27FC236}">
                <a16:creationId xmlns:a16="http://schemas.microsoft.com/office/drawing/2014/main" id="{8CC36D57-EEE2-4991-BD4D-1D8A9F2E26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CF33A4-90C5-4A43-BE8E-74ED31205D0B}"/>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2611607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A7379-E32B-42DA-9CC6-AFCC38B026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9E9317A-FF7E-49A0-84A6-DCB75E0DF017}"/>
              </a:ext>
            </a:extLst>
          </p:cNvPr>
          <p:cNvSpPr>
            <a:spLocks noGrp="1"/>
          </p:cNvSpPr>
          <p:nvPr>
            <p:ph type="dt" sz="half" idx="10"/>
          </p:nvPr>
        </p:nvSpPr>
        <p:spPr/>
        <p:txBody>
          <a:bodyPr/>
          <a:lstStyle/>
          <a:p>
            <a:fld id="{66A5D924-5594-4F8B-93F9-C95F1205A8DA}" type="datetimeFigureOut">
              <a:rPr lang="en-GB" smtClean="0"/>
              <a:t>01/07/2025</a:t>
            </a:fld>
            <a:endParaRPr lang="en-GB"/>
          </a:p>
        </p:txBody>
      </p:sp>
      <p:sp>
        <p:nvSpPr>
          <p:cNvPr id="4" name="Footer Placeholder 3">
            <a:extLst>
              <a:ext uri="{FF2B5EF4-FFF2-40B4-BE49-F238E27FC236}">
                <a16:creationId xmlns:a16="http://schemas.microsoft.com/office/drawing/2014/main" id="{E8611464-F4BC-4649-960E-E84A6D6372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A61189-0D56-4EC5-8274-CDCFB7195089}"/>
              </a:ext>
            </a:extLst>
          </p:cNvPr>
          <p:cNvSpPr>
            <a:spLocks noGrp="1"/>
          </p:cNvSpPr>
          <p:nvPr>
            <p:ph type="sldNum" sz="quarter" idx="12"/>
          </p:nvPr>
        </p:nvSpPr>
        <p:spPr/>
        <p:txBody>
          <a:bodyPr/>
          <a:lstStyle/>
          <a:p>
            <a:fld id="{4F6EEC51-5B84-4D4B-8D8B-E6A8DBC0A40D}" type="slidenum">
              <a:rPr lang="en-GB" smtClean="0"/>
              <a:t>‹#›</a:t>
            </a:fld>
            <a:endParaRPr lang="en-GB"/>
          </a:p>
        </p:txBody>
      </p:sp>
    </p:spTree>
    <p:extLst>
      <p:ext uri="{BB962C8B-B14F-4D97-AF65-F5344CB8AC3E}">
        <p14:creationId xmlns:p14="http://schemas.microsoft.com/office/powerpoint/2010/main" val="2593195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B397D-E9E1-4148-B4EE-F4214BAC4E04}" type="datetimeFigureOut">
              <a:rPr lang="en-GB" smtClean="0"/>
              <a:t>01/07/2025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595A3-1F26-4A8E-8454-EB775CAFFC88}" type="slidenum">
              <a:rPr lang="en-GB" smtClean="0"/>
              <a:t>‹#›</a:t>
            </a:fld>
            <a:endParaRPr lang="en-GB"/>
          </a:p>
        </p:txBody>
      </p:sp>
    </p:spTree>
    <p:extLst>
      <p:ext uri="{BB962C8B-B14F-4D97-AF65-F5344CB8AC3E}">
        <p14:creationId xmlns:p14="http://schemas.microsoft.com/office/powerpoint/2010/main" val="3504836588"/>
      </p:ext>
    </p:extLst>
  </p:cSld>
  <p:clrMap bg1="lt1" tx1="dk1" bg2="lt2" tx2="dk2" accent1="accent1" accent2="accent2" accent3="accent3" accent4="accent4" accent5="accent5" accent6="accent6" hlink="hlink" folHlink="folHlink"/>
  <p:sldLayoutIdLst>
    <p:sldLayoutId id="2147483728" r:id="rId1"/>
    <p:sldLayoutId id="2147483732" r:id="rId2"/>
    <p:sldLayoutId id="2147483733" r:id="rId3"/>
    <p:sldLayoutId id="2147483765" r:id="rId4"/>
    <p:sldLayoutId id="2147483764" r:id="rId5"/>
    <p:sldLayoutId id="2147483751" r:id="rId6"/>
    <p:sldLayoutId id="2147483750" r:id="rId7"/>
    <p:sldLayoutId id="2147483734" r:id="rId8"/>
    <p:sldLayoutId id="2147483735" r:id="rId9"/>
    <p:sldLayoutId id="2147483736" r:id="rId10"/>
    <p:sldLayoutId id="2147483737"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436A98-F980-4140-8BA0-6184F6DE2E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B6AF586-2638-4A6E-9154-F9F4E29757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BFA2447-86D5-4AC3-9AFD-4CC18C4CEE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795E878-8777-4CE3-B4D8-5A5BDED331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3D63B-E55B-4189-8110-284CD5054021}" type="slidenum">
              <a:rPr lang="en-GB" smtClean="0"/>
              <a:t>‹#›</a:t>
            </a:fld>
            <a:endParaRPr lang="en-GB"/>
          </a:p>
        </p:txBody>
      </p:sp>
    </p:spTree>
    <p:extLst>
      <p:ext uri="{BB962C8B-B14F-4D97-AF65-F5344CB8AC3E}">
        <p14:creationId xmlns:p14="http://schemas.microsoft.com/office/powerpoint/2010/main" val="158792182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EEBA3-AE8C-4051-9EB1-BAD7D066C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0DA155-9AA0-45B7-9E4D-AD51535013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95B1BF-37A7-4F07-81CE-CD14CBD007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A5D924-5594-4F8B-93F9-C95F1205A8DA}" type="datetimeFigureOut">
              <a:rPr lang="en-GB" smtClean="0"/>
              <a:t>01/07/2025</a:t>
            </a:fld>
            <a:endParaRPr lang="en-GB"/>
          </a:p>
        </p:txBody>
      </p:sp>
      <p:sp>
        <p:nvSpPr>
          <p:cNvPr id="5" name="Footer Placeholder 4">
            <a:extLst>
              <a:ext uri="{FF2B5EF4-FFF2-40B4-BE49-F238E27FC236}">
                <a16:creationId xmlns:a16="http://schemas.microsoft.com/office/drawing/2014/main" id="{FCB6ACA7-363B-4104-8E17-38D47501FD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D1FE8ED-31DD-4A76-B975-ECA5BE65C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6EEC51-5B84-4D4B-8D8B-E6A8DBC0A40D}" type="slidenum">
              <a:rPr lang="en-GB" smtClean="0"/>
              <a:t>‹#›</a:t>
            </a:fld>
            <a:endParaRPr lang="en-GB"/>
          </a:p>
        </p:txBody>
      </p:sp>
    </p:spTree>
    <p:extLst>
      <p:ext uri="{BB962C8B-B14F-4D97-AF65-F5344CB8AC3E}">
        <p14:creationId xmlns:p14="http://schemas.microsoft.com/office/powerpoint/2010/main" val="236728521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hyperlink" Target="https://www.wagedynamics.com/wp-content/uploads/2025/01/WED-Data-Insight-multiple-jobs-vPublish.pdf"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wagedynamics.com/wp-content/uploads/2025/01/gender-pay-gap-insights.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5.emf"/><Relationship Id="rId2" Type="http://schemas.microsoft.com/office/2018/10/relationships/comments" Target="../comments/modernComment_1A1_D17A3349.xml"/><Relationship Id="rId1" Type="http://schemas.openxmlformats.org/officeDocument/2006/relationships/slideLayout" Target="../slideLayouts/slideLayout3.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hyperlink" Target="https://www.gov.uk/government/publications/hmrc-datalab" TargetMode="Externa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hyperlink" Target="https://www.adruk.org/news-publications/news-blogs/adr-uk-and-osr-publish-research-report-on-public-perceptions-of-public-good-use-of-data-for-research-and-statistics/?no_cache=1" TargetMode="Externa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mailto:wagedynamics@uwe.ac.uk"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ame board with animals on it&#10;&#10;AI-generated content may be incorrect.">
            <a:extLst>
              <a:ext uri="{FF2B5EF4-FFF2-40B4-BE49-F238E27FC236}">
                <a16:creationId xmlns:a16="http://schemas.microsoft.com/office/drawing/2014/main" id="{513FCDC8-0B3A-E613-C4ED-64E73CB6F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9572" y="-1"/>
            <a:ext cx="11504716" cy="8628537"/>
          </a:xfrm>
          <a:prstGeom prst="rect">
            <a:avLst/>
          </a:prstGeom>
        </p:spPr>
      </p:pic>
      <p:sp>
        <p:nvSpPr>
          <p:cNvPr id="5" name="Rectangle 4">
            <a:extLst>
              <a:ext uri="{FF2B5EF4-FFF2-40B4-BE49-F238E27FC236}">
                <a16:creationId xmlns:a16="http://schemas.microsoft.com/office/drawing/2014/main" id="{DC038FF6-F916-EE2F-0AEC-F5BF2913E86C}"/>
              </a:ext>
            </a:extLst>
          </p:cNvPr>
          <p:cNvSpPr/>
          <p:nvPr/>
        </p:nvSpPr>
        <p:spPr>
          <a:xfrm>
            <a:off x="7527852" y="0"/>
            <a:ext cx="4664148" cy="6858000"/>
          </a:xfrm>
          <a:prstGeom prst="rect">
            <a:avLst/>
          </a:prstGeom>
          <a:solidFill>
            <a:srgbClr val="A24A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3A93DEB-4F06-2A88-5410-063095ADC68B}"/>
              </a:ext>
            </a:extLst>
          </p:cNvPr>
          <p:cNvSpPr>
            <a:spLocks noGrp="1"/>
          </p:cNvSpPr>
          <p:nvPr>
            <p:ph type="title"/>
          </p:nvPr>
        </p:nvSpPr>
        <p:spPr>
          <a:xfrm>
            <a:off x="7527852" y="1042629"/>
            <a:ext cx="4954771" cy="4772742"/>
          </a:xfrm>
        </p:spPr>
        <p:txBody>
          <a:bodyPr>
            <a:normAutofit/>
          </a:bodyPr>
          <a:lstStyle/>
          <a:p>
            <a:r>
              <a:rPr lang="en-GB" sz="3600" b="1" dirty="0">
                <a:solidFill>
                  <a:schemeClr val="bg1"/>
                </a:solidFill>
                <a:latin typeface="Times New Roman" panose="02020603050405020304" pitchFamily="18" charset="0"/>
                <a:ea typeface="ADLaM Display" panose="020F0502020204030204" pitchFamily="2" charset="0"/>
                <a:cs typeface="Times New Roman" panose="02020603050405020304" pitchFamily="18" charset="0"/>
              </a:rPr>
              <a:t>RES special session 8</a:t>
            </a:r>
            <a:br>
              <a:rPr lang="en-GB" sz="3600" b="1" dirty="0">
                <a:solidFill>
                  <a:schemeClr val="bg1"/>
                </a:solidFill>
                <a:latin typeface="Times New Roman" panose="02020603050405020304" pitchFamily="18" charset="0"/>
                <a:ea typeface="ADLaM Display" panose="020F0502020204030204" pitchFamily="2" charset="0"/>
                <a:cs typeface="Times New Roman" panose="02020603050405020304" pitchFamily="18" charset="0"/>
              </a:rPr>
            </a:br>
            <a:br>
              <a:rPr lang="en-GB" sz="3600" b="1" dirty="0">
                <a:solidFill>
                  <a:schemeClr val="bg1"/>
                </a:solidFill>
                <a:latin typeface="Times New Roman" panose="02020603050405020304" pitchFamily="18" charset="0"/>
                <a:ea typeface="ADLaM Display" panose="020F0502020204030204" pitchFamily="2" charset="0"/>
                <a:cs typeface="Times New Roman" panose="02020603050405020304" pitchFamily="18" charset="0"/>
              </a:rPr>
            </a:br>
            <a:r>
              <a:rPr lang="en-GB" sz="3600" b="1" dirty="0">
                <a:solidFill>
                  <a:schemeClr val="bg1"/>
                </a:solidFill>
                <a:latin typeface="Times New Roman" panose="02020603050405020304" pitchFamily="18" charset="0"/>
                <a:ea typeface="ADLaM Display" panose="020F0502020204030204" pitchFamily="2" charset="0"/>
                <a:cs typeface="Times New Roman" panose="02020603050405020304" pitchFamily="18" charset="0"/>
              </a:rPr>
              <a:t>New developments in labour markets data</a:t>
            </a:r>
            <a:br>
              <a:rPr lang="en-GB" sz="3600" dirty="0">
                <a:solidFill>
                  <a:schemeClr val="bg1"/>
                </a:solidFill>
              </a:rPr>
            </a:br>
            <a:br>
              <a:rPr lang="en-GB" sz="3600" dirty="0">
                <a:solidFill>
                  <a:schemeClr val="bg1"/>
                </a:solidFill>
              </a:rPr>
            </a:br>
            <a:endParaRPr lang="en-GB" sz="3600" dirty="0">
              <a:solidFill>
                <a:schemeClr val="bg1"/>
              </a:solidFill>
            </a:endParaRPr>
          </a:p>
        </p:txBody>
      </p:sp>
    </p:spTree>
    <p:extLst>
      <p:ext uri="{BB962C8B-B14F-4D97-AF65-F5344CB8AC3E}">
        <p14:creationId xmlns:p14="http://schemas.microsoft.com/office/powerpoint/2010/main" val="2959394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7BA6608-DAC2-BE0C-C44E-0B12B3CE6724}"/>
              </a:ext>
            </a:extLst>
          </p:cNvPr>
          <p:cNvGraphicFramePr>
            <a:graphicFrameLocks noGrp="1"/>
          </p:cNvGraphicFramePr>
          <p:nvPr>
            <p:extLst>
              <p:ext uri="{D42A27DB-BD31-4B8C-83A1-F6EECF244321}">
                <p14:modId xmlns:p14="http://schemas.microsoft.com/office/powerpoint/2010/main" val="403522951"/>
              </p:ext>
            </p:extLst>
          </p:nvPr>
        </p:nvGraphicFramePr>
        <p:xfrm>
          <a:off x="247650" y="322580"/>
          <a:ext cx="11696700" cy="5972725"/>
        </p:xfrm>
        <a:graphic>
          <a:graphicData uri="http://schemas.openxmlformats.org/drawingml/2006/table">
            <a:tbl>
              <a:tblPr firstRow="1" firstCol="1" bandRow="1">
                <a:tableStyleId>{F5AB1C69-6EDB-4FF4-983F-18BD219EF322}</a:tableStyleId>
              </a:tblPr>
              <a:tblGrid>
                <a:gridCol w="4691281">
                  <a:extLst>
                    <a:ext uri="{9D8B030D-6E8A-4147-A177-3AD203B41FA5}">
                      <a16:colId xmlns:a16="http://schemas.microsoft.com/office/drawing/2014/main" val="2814481024"/>
                    </a:ext>
                  </a:extLst>
                </a:gridCol>
                <a:gridCol w="7005419">
                  <a:extLst>
                    <a:ext uri="{9D8B030D-6E8A-4147-A177-3AD203B41FA5}">
                      <a16:colId xmlns:a16="http://schemas.microsoft.com/office/drawing/2014/main" val="666230473"/>
                    </a:ext>
                  </a:extLst>
                </a:gridCol>
              </a:tblGrid>
              <a:tr h="608245">
                <a:tc gridSpan="2">
                  <a:txBody>
                    <a:bodyPr/>
                    <a:lstStyle/>
                    <a:p>
                      <a:pPr algn="ctr">
                        <a:buNone/>
                      </a:pPr>
                      <a:r>
                        <a:rPr lang="en-GB" sz="3200" dirty="0">
                          <a:effectLst/>
                        </a:rPr>
                        <a:t>Plan for today</a:t>
                      </a:r>
                      <a:endParaRPr lang="en-GB" sz="3200" dirty="0">
                        <a:effectLst/>
                        <a:latin typeface="Aptos" panose="020B0004020202020204" pitchFamily="34" charset="0"/>
                      </a:endParaRPr>
                    </a:p>
                  </a:txBody>
                  <a:tcPr marL="68580" marR="68580" marT="0" marB="0"/>
                </a:tc>
                <a:tc hMerge="1">
                  <a:txBody>
                    <a:bodyPr/>
                    <a:lstStyle/>
                    <a:p>
                      <a:endParaRPr dirty="0"/>
                    </a:p>
                  </a:txBody>
                  <a:tcPr marL="68580" marR="68580" marT="0" marB="0"/>
                </a:tc>
                <a:extLst>
                  <a:ext uri="{0D108BD9-81ED-4DB2-BD59-A6C34878D82A}">
                    <a16:rowId xmlns:a16="http://schemas.microsoft.com/office/drawing/2014/main" val="505030785"/>
                  </a:ext>
                </a:extLst>
              </a:tr>
              <a:tr h="0">
                <a:tc>
                  <a:txBody>
                    <a:bodyPr/>
                    <a:lstStyle/>
                    <a:p>
                      <a:pPr>
                        <a:buNone/>
                      </a:pPr>
                      <a:r>
                        <a:rPr lang="en-GB" sz="3200" dirty="0">
                          <a:effectLst/>
                        </a:rPr>
                        <a:t>Rebecca Riley</a:t>
                      </a:r>
                    </a:p>
                    <a:p>
                      <a:pPr>
                        <a:buNone/>
                      </a:pPr>
                      <a:r>
                        <a:rPr lang="en-GB" sz="3200" dirty="0">
                          <a:effectLst/>
                          <a:latin typeface="Aptos" panose="020B0004020202020204" pitchFamily="34" charset="0"/>
                          <a:ea typeface="Aptos" panose="020B0004020202020204" pitchFamily="34" charset="0"/>
                          <a:cs typeface="Aptos" panose="020B0004020202020204" pitchFamily="34" charset="0"/>
                        </a:rPr>
                        <a:t>KCL &amp; </a:t>
                      </a:r>
                      <a:r>
                        <a:rPr lang="en-GB" sz="3200">
                          <a:effectLst/>
                          <a:latin typeface="Aptos" panose="020B0004020202020204" pitchFamily="34" charset="0"/>
                          <a:ea typeface="Aptos" panose="020B0004020202020204" pitchFamily="34" charset="0"/>
                          <a:cs typeface="Aptos" panose="020B0004020202020204" pitchFamily="34" charset="0"/>
                        </a:rPr>
                        <a:t>ESCoE</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buNone/>
                      </a:pPr>
                      <a:r>
                        <a:rPr lang="en-GB" sz="3200" dirty="0">
                          <a:effectLst/>
                          <a:latin typeface="Aptos" panose="020B0004020202020204" pitchFamily="34" charset="0"/>
                          <a:ea typeface="Aptos" panose="020B0004020202020204" pitchFamily="34" charset="0"/>
                          <a:cs typeface="Aptos" panose="020B0004020202020204" pitchFamily="34" charset="0"/>
                        </a:rPr>
                        <a:t>Chair’s introduction</a:t>
                      </a:r>
                    </a:p>
                  </a:txBody>
                  <a:tcPr marL="68580" marR="68580" marT="0" marB="0"/>
                </a:tc>
                <a:extLst>
                  <a:ext uri="{0D108BD9-81ED-4DB2-BD59-A6C34878D82A}">
                    <a16:rowId xmlns:a16="http://schemas.microsoft.com/office/drawing/2014/main" val="1108598351"/>
                  </a:ext>
                </a:extLst>
              </a:tr>
              <a:tr h="839555">
                <a:tc>
                  <a:txBody>
                    <a:bodyPr/>
                    <a:lstStyle/>
                    <a:p>
                      <a:pPr>
                        <a:buNone/>
                      </a:pPr>
                      <a:r>
                        <a:rPr lang="en-GB" sz="3200" dirty="0">
                          <a:effectLst/>
                          <a:latin typeface="Aptos" panose="020B0004020202020204" pitchFamily="34" charset="0"/>
                          <a:ea typeface="Aptos" panose="020B0004020202020204" pitchFamily="34" charset="0"/>
                          <a:cs typeface="Aptos" panose="020B0004020202020204" pitchFamily="34" charset="0"/>
                        </a:rPr>
                        <a:t>Van Phan &amp; Felix Ritchie UWE Bristol</a:t>
                      </a:r>
                    </a:p>
                  </a:txBody>
                  <a:tcPr marL="68580" marR="68580" marT="0" marB="0"/>
                </a:tc>
                <a:tc>
                  <a:txBody>
                    <a:bodyPr/>
                    <a:lstStyle/>
                    <a:p>
                      <a:pPr>
                        <a:buNone/>
                      </a:pPr>
                      <a:r>
                        <a:rPr lang="en-GB" sz="3200" dirty="0">
                          <a:effectLst/>
                        </a:rPr>
                        <a:t>Introduction to WED</a:t>
                      </a:r>
                    </a:p>
                    <a:p>
                      <a:pPr>
                        <a:buNone/>
                      </a:pPr>
                      <a:r>
                        <a:rPr lang="en-GB" sz="3200" dirty="0">
                          <a:effectLst/>
                        </a:rPr>
                        <a:t>Illustrative results from PAYE/MWS</a:t>
                      </a:r>
                    </a:p>
                  </a:txBody>
                  <a:tcPr marL="68580" marR="68580" marT="0" marB="0"/>
                </a:tc>
                <a:extLst>
                  <a:ext uri="{0D108BD9-81ED-4DB2-BD59-A6C34878D82A}">
                    <a16:rowId xmlns:a16="http://schemas.microsoft.com/office/drawing/2014/main" val="2778403627"/>
                  </a:ext>
                </a:extLst>
              </a:tr>
              <a:tr h="0">
                <a:tc>
                  <a:txBody>
                    <a:bodyPr/>
                    <a:lstStyle/>
                    <a:p>
                      <a:pPr>
                        <a:buNone/>
                      </a:pPr>
                      <a:r>
                        <a:rPr lang="en-GB" sz="3200" dirty="0">
                          <a:effectLst/>
                        </a:rPr>
                        <a:t>Rosie French</a:t>
                      </a:r>
                    </a:p>
                    <a:p>
                      <a:pPr>
                        <a:buNone/>
                      </a:pPr>
                      <a:r>
                        <a:rPr lang="en-GB" sz="3200" dirty="0">
                          <a:effectLst/>
                        </a:rPr>
                        <a:t>ADRUK</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buNone/>
                      </a:pPr>
                      <a:r>
                        <a:rPr lang="en-GB" sz="3200" dirty="0">
                          <a:effectLst/>
                        </a:rPr>
                        <a:t>The ADRUK perspective</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2891517696"/>
                  </a:ext>
                </a:extLst>
              </a:tr>
              <a:tr h="0">
                <a:tc>
                  <a:txBody>
                    <a:bodyPr/>
                    <a:lstStyle/>
                    <a:p>
                      <a:pPr>
                        <a:buNone/>
                      </a:pPr>
                      <a:r>
                        <a:rPr lang="en-GB" sz="3200" dirty="0">
                          <a:effectLst/>
                        </a:rPr>
                        <a:t>Christina Palmou</a:t>
                      </a:r>
                    </a:p>
                    <a:p>
                      <a:pPr>
                        <a:buNone/>
                      </a:pPr>
                      <a:r>
                        <a:rPr lang="en-GB" sz="3200" dirty="0">
                          <a:effectLst/>
                        </a:rPr>
                        <a:t>OECD, KCL &amp; </a:t>
                      </a:r>
                      <a:r>
                        <a:rPr lang="en-GB" sz="3200" dirty="0" err="1">
                          <a:effectLst/>
                        </a:rPr>
                        <a:t>ESCoE</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buNone/>
                      </a:pPr>
                      <a:r>
                        <a:rPr lang="en-GB" sz="3200" dirty="0">
                          <a:effectLst/>
                        </a:rPr>
                        <a:t>Review and future developments</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1073530577"/>
                  </a:ext>
                </a:extLst>
              </a:tr>
              <a:tr h="0">
                <a:tc>
                  <a:txBody>
                    <a:bodyPr/>
                    <a:lstStyle/>
                    <a:p>
                      <a:pPr>
                        <a:buNone/>
                      </a:pPr>
                      <a:r>
                        <a:rPr lang="en-GB" sz="3200" dirty="0">
                          <a:effectLst/>
                        </a:rPr>
                        <a:t>Felix Ritchie</a:t>
                      </a:r>
                    </a:p>
                    <a:p>
                      <a:pPr>
                        <a:buNone/>
                      </a:pPr>
                      <a:r>
                        <a:rPr lang="en-GB" sz="3200" dirty="0">
                          <a:effectLst/>
                        </a:rPr>
                        <a:t>UWE Bristol</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buNone/>
                      </a:pPr>
                      <a:r>
                        <a:rPr lang="en-GB" sz="3200" dirty="0">
                          <a:effectLst/>
                        </a:rPr>
                        <a:t>Wrap up &amp; questions for audience</a:t>
                      </a:r>
                      <a:endParaRPr lang="en-GB" sz="32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1195050927"/>
                  </a:ext>
                </a:extLst>
              </a:tr>
              <a:tr h="0">
                <a:tc gridSpan="2">
                  <a:txBody>
                    <a:bodyPr/>
                    <a:lstStyle/>
                    <a:p>
                      <a:pPr algn="ctr">
                        <a:buNone/>
                      </a:pPr>
                      <a:r>
                        <a:rPr lang="en-GB" sz="3200" dirty="0">
                          <a:effectLst/>
                        </a:rPr>
                        <a:t>Discussion and audience questions </a:t>
                      </a:r>
                      <a:endParaRPr lang="en-GB" sz="3200" dirty="0">
                        <a:effectLst/>
                        <a:latin typeface="Aptos" panose="020B0004020202020204" pitchFamily="34" charset="0"/>
                      </a:endParaRPr>
                    </a:p>
                  </a:txBody>
                  <a:tcPr marL="68580" marR="68580" marT="0" marB="0"/>
                </a:tc>
                <a:tc hMerge="1">
                  <a:txBody>
                    <a:bodyPr/>
                    <a:lstStyle/>
                    <a:p>
                      <a:endParaRPr dirty="0"/>
                    </a:p>
                  </a:txBody>
                  <a:tcPr marL="68580" marR="68580" marT="0" marB="0"/>
                </a:tc>
                <a:extLst>
                  <a:ext uri="{0D108BD9-81ED-4DB2-BD59-A6C34878D82A}">
                    <a16:rowId xmlns:a16="http://schemas.microsoft.com/office/drawing/2014/main" val="68935309"/>
                  </a:ext>
                </a:extLst>
              </a:tr>
            </a:tbl>
          </a:graphicData>
        </a:graphic>
      </p:graphicFrame>
    </p:spTree>
    <p:extLst>
      <p:ext uri="{BB962C8B-B14F-4D97-AF65-F5344CB8AC3E}">
        <p14:creationId xmlns:p14="http://schemas.microsoft.com/office/powerpoint/2010/main" val="190739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9187CF5-60FE-48F7-B93A-583539DF2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0931"/>
            <a:ext cx="12192000" cy="5016137"/>
          </a:xfrm>
          <a:prstGeom prst="rect">
            <a:avLst/>
          </a:prstGeom>
        </p:spPr>
      </p:pic>
      <p:sp>
        <p:nvSpPr>
          <p:cNvPr id="2" name="Rectangle 1">
            <a:extLst>
              <a:ext uri="{FF2B5EF4-FFF2-40B4-BE49-F238E27FC236}">
                <a16:creationId xmlns:a16="http://schemas.microsoft.com/office/drawing/2014/main" id="{A87D5424-9003-4A3F-9D1F-32A709A57B95}"/>
              </a:ext>
            </a:extLst>
          </p:cNvPr>
          <p:cNvSpPr/>
          <p:nvPr/>
        </p:nvSpPr>
        <p:spPr>
          <a:xfrm>
            <a:off x="0" y="0"/>
            <a:ext cx="3223967" cy="882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University of Stirling Logo">
            <a:extLst>
              <a:ext uri="{FF2B5EF4-FFF2-40B4-BE49-F238E27FC236}">
                <a16:creationId xmlns:a16="http://schemas.microsoft.com/office/drawing/2014/main" id="{330EEFF4-2F03-2B0A-A9CD-B0BD9FAE9BC7}"/>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
        <p:nvSpPr>
          <p:cNvPr id="4" name="TextBox 3">
            <a:extLst>
              <a:ext uri="{FF2B5EF4-FFF2-40B4-BE49-F238E27FC236}">
                <a16:creationId xmlns:a16="http://schemas.microsoft.com/office/drawing/2014/main" id="{E84DF8AE-0315-4AA0-5281-84595A3D47E7}"/>
              </a:ext>
            </a:extLst>
          </p:cNvPr>
          <p:cNvSpPr txBox="1"/>
          <p:nvPr/>
        </p:nvSpPr>
        <p:spPr>
          <a:xfrm>
            <a:off x="1976043" y="4210644"/>
            <a:ext cx="8817429" cy="1200329"/>
          </a:xfrm>
          <a:prstGeom prst="rect">
            <a:avLst/>
          </a:prstGeom>
          <a:noFill/>
        </p:spPr>
        <p:txBody>
          <a:bodyPr wrap="square" rtlCol="0">
            <a:spAutoFit/>
          </a:bodyPr>
          <a:lstStyle/>
          <a:p>
            <a:pPr algn="ctr"/>
            <a:r>
              <a:rPr lang="en-GB" b="1" dirty="0">
                <a:solidFill>
                  <a:schemeClr val="bg1"/>
                </a:solidFill>
                <a:effectLst/>
              </a:rPr>
              <a:t>Van Phan, Felix Ritchie, Damian Whittard – UWE</a:t>
            </a:r>
          </a:p>
          <a:p>
            <a:pPr algn="ctr"/>
            <a:r>
              <a:rPr lang="en-GB" b="1" dirty="0">
                <a:solidFill>
                  <a:schemeClr val="bg1"/>
                </a:solidFill>
              </a:rPr>
              <a:t>Alex Bryson – UCL</a:t>
            </a:r>
          </a:p>
          <a:p>
            <a:pPr algn="ctr"/>
            <a:r>
              <a:rPr lang="en-GB" b="1" dirty="0">
                <a:solidFill>
                  <a:schemeClr val="bg1"/>
                </a:solidFill>
                <a:effectLst/>
              </a:rPr>
              <a:t>John Forth – City, London</a:t>
            </a:r>
          </a:p>
          <a:p>
            <a:pPr algn="ctr"/>
            <a:r>
              <a:rPr lang="en-GB" b="1" dirty="0">
                <a:solidFill>
                  <a:schemeClr val="bg1"/>
                </a:solidFill>
                <a:effectLst/>
              </a:rPr>
              <a:t>Carl Singleton, Rachel Scarfe – Stirling</a:t>
            </a:r>
          </a:p>
        </p:txBody>
      </p:sp>
    </p:spTree>
    <p:extLst>
      <p:ext uri="{BB962C8B-B14F-4D97-AF65-F5344CB8AC3E}">
        <p14:creationId xmlns:p14="http://schemas.microsoft.com/office/powerpoint/2010/main" val="219884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407F-063D-D99C-D194-758FED8999C2}"/>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What is the WED project?</a:t>
            </a:r>
          </a:p>
        </p:txBody>
      </p:sp>
    </p:spTree>
    <p:extLst>
      <p:ext uri="{BB962C8B-B14F-4D97-AF65-F5344CB8AC3E}">
        <p14:creationId xmlns:p14="http://schemas.microsoft.com/office/powerpoint/2010/main" val="309096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Group 198"/>
          <p:cNvGrpSpPr/>
          <p:nvPr/>
        </p:nvGrpSpPr>
        <p:grpSpPr>
          <a:xfrm>
            <a:off x="3067485" y="1199611"/>
            <a:ext cx="3450550" cy="2009726"/>
            <a:chOff x="2819853" y="2789312"/>
            <a:chExt cx="3450550" cy="2009726"/>
          </a:xfrm>
        </p:grpSpPr>
        <p:sp>
          <p:nvSpPr>
            <p:cNvPr id="200" name="Rectangle 199"/>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01" name="Group 200"/>
            <p:cNvGrpSpPr/>
            <p:nvPr/>
          </p:nvGrpSpPr>
          <p:grpSpPr>
            <a:xfrm>
              <a:off x="3710013" y="2904332"/>
              <a:ext cx="432048" cy="1728192"/>
              <a:chOff x="5436096" y="2564904"/>
              <a:chExt cx="432048" cy="1728192"/>
            </a:xfrm>
            <a:solidFill>
              <a:schemeClr val="tx1"/>
            </a:solidFill>
          </p:grpSpPr>
          <p:sp>
            <p:nvSpPr>
              <p:cNvPr id="205" name="Oval 204"/>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06" name="Straight Connector 205"/>
              <p:cNvCxnSpPr>
                <a:stCxn id="205"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07" name="Straight Connector 206"/>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08" name="Straight Connector 207"/>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09" name="Straight Connector 208"/>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10" name="Straight Connector 209"/>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02" name="TextBox 201"/>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03" name="TextBox 202"/>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04" name="TextBox 203"/>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11" name="Group 210"/>
          <p:cNvGrpSpPr/>
          <p:nvPr/>
        </p:nvGrpSpPr>
        <p:grpSpPr>
          <a:xfrm>
            <a:off x="3278884" y="1271619"/>
            <a:ext cx="3450550" cy="2009726"/>
            <a:chOff x="2819853" y="2789312"/>
            <a:chExt cx="3450550" cy="2009726"/>
          </a:xfrm>
        </p:grpSpPr>
        <p:sp>
          <p:nvSpPr>
            <p:cNvPr id="212" name="Rectangle 211"/>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13" name="Group 212"/>
            <p:cNvGrpSpPr/>
            <p:nvPr/>
          </p:nvGrpSpPr>
          <p:grpSpPr>
            <a:xfrm>
              <a:off x="3710013" y="2904332"/>
              <a:ext cx="432048" cy="1728192"/>
              <a:chOff x="5436096" y="2564904"/>
              <a:chExt cx="432048" cy="1728192"/>
            </a:xfrm>
            <a:solidFill>
              <a:schemeClr val="tx1"/>
            </a:solidFill>
          </p:grpSpPr>
          <p:sp>
            <p:nvSpPr>
              <p:cNvPr id="217" name="Oval 216"/>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18" name="Straight Connector 217"/>
              <p:cNvCxnSpPr>
                <a:stCxn id="217"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19" name="Straight Connector 218"/>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20" name="Straight Connector 219"/>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21" name="Straight Connector 220"/>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22" name="Straight Connector 221"/>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14" name="TextBox 213"/>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15" name="TextBox 214"/>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16" name="TextBox 215"/>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23" name="Group 222"/>
          <p:cNvGrpSpPr/>
          <p:nvPr/>
        </p:nvGrpSpPr>
        <p:grpSpPr>
          <a:xfrm>
            <a:off x="3488678" y="1343627"/>
            <a:ext cx="3450550" cy="2009726"/>
            <a:chOff x="2819853" y="2789312"/>
            <a:chExt cx="3450550" cy="2009726"/>
          </a:xfrm>
        </p:grpSpPr>
        <p:sp>
          <p:nvSpPr>
            <p:cNvPr id="224" name="Rectangle 223"/>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25" name="Group 224"/>
            <p:cNvGrpSpPr/>
            <p:nvPr/>
          </p:nvGrpSpPr>
          <p:grpSpPr>
            <a:xfrm>
              <a:off x="3710013" y="2904332"/>
              <a:ext cx="432048" cy="1728192"/>
              <a:chOff x="5436096" y="2564904"/>
              <a:chExt cx="432048" cy="1728192"/>
            </a:xfrm>
            <a:solidFill>
              <a:schemeClr val="tx1"/>
            </a:solidFill>
          </p:grpSpPr>
          <p:sp>
            <p:nvSpPr>
              <p:cNvPr id="229" name="Oval 228"/>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30" name="Straight Connector 229"/>
              <p:cNvCxnSpPr>
                <a:stCxn id="229"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31" name="Straight Connector 230"/>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32" name="Straight Connector 231"/>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33" name="Straight Connector 232"/>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34" name="Straight Connector 233"/>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26" name="TextBox 225"/>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27" name="TextBox 226"/>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28" name="TextBox 227"/>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35" name="Group 234"/>
          <p:cNvGrpSpPr/>
          <p:nvPr/>
        </p:nvGrpSpPr>
        <p:grpSpPr>
          <a:xfrm>
            <a:off x="3673217" y="1418437"/>
            <a:ext cx="3450550" cy="2009726"/>
            <a:chOff x="2819853" y="2789312"/>
            <a:chExt cx="3450550" cy="2009726"/>
          </a:xfrm>
        </p:grpSpPr>
        <p:sp>
          <p:nvSpPr>
            <p:cNvPr id="236" name="Rectangle 235"/>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37" name="Group 236"/>
            <p:cNvGrpSpPr/>
            <p:nvPr/>
          </p:nvGrpSpPr>
          <p:grpSpPr>
            <a:xfrm>
              <a:off x="3710013" y="2904332"/>
              <a:ext cx="432048" cy="1728192"/>
              <a:chOff x="5436096" y="2564904"/>
              <a:chExt cx="432048" cy="1728192"/>
            </a:xfrm>
            <a:solidFill>
              <a:schemeClr val="tx1"/>
            </a:solidFill>
          </p:grpSpPr>
          <p:sp>
            <p:nvSpPr>
              <p:cNvPr id="241" name="Oval 240"/>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42" name="Straight Connector 241"/>
              <p:cNvCxnSpPr>
                <a:stCxn id="241"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43" name="Straight Connector 242"/>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44" name="Straight Connector 243"/>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45" name="Straight Connector 244"/>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46" name="Straight Connector 245"/>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38" name="TextBox 237"/>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39" name="TextBox 238"/>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40" name="TextBox 239"/>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47" name="Group 246"/>
          <p:cNvGrpSpPr/>
          <p:nvPr/>
        </p:nvGrpSpPr>
        <p:grpSpPr>
          <a:xfrm>
            <a:off x="3871676" y="1541489"/>
            <a:ext cx="3450550" cy="2009726"/>
            <a:chOff x="2819853" y="2789312"/>
            <a:chExt cx="3450550" cy="2009726"/>
          </a:xfrm>
        </p:grpSpPr>
        <p:sp>
          <p:nvSpPr>
            <p:cNvPr id="248" name="Rectangle 247"/>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49" name="Group 248"/>
            <p:cNvGrpSpPr/>
            <p:nvPr/>
          </p:nvGrpSpPr>
          <p:grpSpPr>
            <a:xfrm>
              <a:off x="3710013" y="2904332"/>
              <a:ext cx="432048" cy="1728192"/>
              <a:chOff x="5436096" y="2564904"/>
              <a:chExt cx="432048" cy="1728192"/>
            </a:xfrm>
            <a:solidFill>
              <a:schemeClr val="tx1"/>
            </a:solidFill>
          </p:grpSpPr>
          <p:sp>
            <p:nvSpPr>
              <p:cNvPr id="253" name="Oval 252"/>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54" name="Straight Connector 253"/>
              <p:cNvCxnSpPr>
                <a:stCxn id="253"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55" name="Straight Connector 254"/>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56" name="Straight Connector 255"/>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57" name="Straight Connector 256"/>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58" name="Straight Connector 257"/>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50" name="TextBox 249"/>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51" name="TextBox 250"/>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52" name="TextBox 251"/>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59" name="Group 258"/>
          <p:cNvGrpSpPr/>
          <p:nvPr/>
        </p:nvGrpSpPr>
        <p:grpSpPr>
          <a:xfrm>
            <a:off x="4107769" y="1702395"/>
            <a:ext cx="3450550" cy="2009726"/>
            <a:chOff x="2819853" y="2789312"/>
            <a:chExt cx="3450550" cy="2009726"/>
          </a:xfrm>
        </p:grpSpPr>
        <p:sp>
          <p:nvSpPr>
            <p:cNvPr id="260" name="Rectangle 259"/>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61" name="Group 260"/>
            <p:cNvGrpSpPr/>
            <p:nvPr/>
          </p:nvGrpSpPr>
          <p:grpSpPr>
            <a:xfrm>
              <a:off x="3710013" y="2904332"/>
              <a:ext cx="432048" cy="1728192"/>
              <a:chOff x="5436096" y="2564904"/>
              <a:chExt cx="432048" cy="1728192"/>
            </a:xfrm>
            <a:solidFill>
              <a:schemeClr val="tx1"/>
            </a:solidFill>
          </p:grpSpPr>
          <p:sp>
            <p:nvSpPr>
              <p:cNvPr id="265" name="Oval 264"/>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66" name="Straight Connector 265"/>
              <p:cNvCxnSpPr>
                <a:stCxn id="265"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67" name="Straight Connector 266"/>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68" name="Straight Connector 267"/>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69" name="Straight Connector 268"/>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70" name="Straight Connector 269"/>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62" name="TextBox 261"/>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63" name="TextBox 262"/>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64" name="TextBox 263"/>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grpSp>
        <p:nvGrpSpPr>
          <p:cNvPr id="271" name="Group 270"/>
          <p:cNvGrpSpPr/>
          <p:nvPr/>
        </p:nvGrpSpPr>
        <p:grpSpPr>
          <a:xfrm>
            <a:off x="4330404" y="1887575"/>
            <a:ext cx="3450550" cy="2009726"/>
            <a:chOff x="2819853" y="2789312"/>
            <a:chExt cx="3450550" cy="2009726"/>
          </a:xfrm>
        </p:grpSpPr>
        <p:sp>
          <p:nvSpPr>
            <p:cNvPr id="272" name="Rectangle 271"/>
            <p:cNvSpPr/>
            <p:nvPr/>
          </p:nvSpPr>
          <p:spPr>
            <a:xfrm>
              <a:off x="2852192" y="2789312"/>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73" name="Group 272"/>
            <p:cNvGrpSpPr/>
            <p:nvPr/>
          </p:nvGrpSpPr>
          <p:grpSpPr>
            <a:xfrm>
              <a:off x="3710013" y="2904332"/>
              <a:ext cx="432048" cy="1728192"/>
              <a:chOff x="5436096" y="2564904"/>
              <a:chExt cx="432048" cy="1728192"/>
            </a:xfrm>
            <a:solidFill>
              <a:schemeClr val="tx1"/>
            </a:solidFill>
          </p:grpSpPr>
          <p:sp>
            <p:nvSpPr>
              <p:cNvPr id="277" name="Oval 276"/>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78" name="Straight Connector 277"/>
              <p:cNvCxnSpPr>
                <a:stCxn id="277"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79" name="Straight Connector 278"/>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80" name="Straight Connector 279"/>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81" name="Straight Connector 280"/>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82" name="Straight Connector 281"/>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274" name="TextBox 273"/>
            <p:cNvSpPr txBox="1"/>
            <p:nvPr/>
          </p:nvSpPr>
          <p:spPr>
            <a:xfrm>
              <a:off x="4347415" y="3175918"/>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75" name="TextBox 274"/>
            <p:cNvSpPr txBox="1"/>
            <p:nvPr/>
          </p:nvSpPr>
          <p:spPr>
            <a:xfrm>
              <a:off x="2819853" y="3181925"/>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276" name="TextBox 275"/>
            <p:cNvSpPr txBox="1"/>
            <p:nvPr/>
          </p:nvSpPr>
          <p:spPr>
            <a:xfrm>
              <a:off x="5156324" y="3175918"/>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grpSp>
      <p:sp>
        <p:nvSpPr>
          <p:cNvPr id="283" name="Rectangle 282"/>
          <p:cNvSpPr/>
          <p:nvPr/>
        </p:nvSpPr>
        <p:spPr>
          <a:xfrm>
            <a:off x="4774252" y="2063707"/>
            <a:ext cx="3418211" cy="2009726"/>
          </a:xfrm>
          <a:prstGeom prst="rect">
            <a:avLst/>
          </a:prstGeom>
          <a:solidFill>
            <a:schemeClr val="accent3">
              <a:lumMod val="20000"/>
              <a:lumOff val="80000"/>
            </a:schemeClr>
          </a:solidFill>
          <a:ln w="22225">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85" name="Group 284"/>
          <p:cNvGrpSpPr/>
          <p:nvPr/>
        </p:nvGrpSpPr>
        <p:grpSpPr>
          <a:xfrm>
            <a:off x="5632073" y="2178727"/>
            <a:ext cx="432048" cy="1728192"/>
            <a:chOff x="5436096" y="2564904"/>
            <a:chExt cx="432048" cy="1728192"/>
          </a:xfrm>
          <a:solidFill>
            <a:schemeClr val="tx1"/>
          </a:solidFill>
        </p:grpSpPr>
        <p:sp>
          <p:nvSpPr>
            <p:cNvPr id="286" name="Oval 285"/>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87" name="Straight Connector 286"/>
            <p:cNvCxnSpPr>
              <a:stCxn id="286"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88" name="Straight Connector 287"/>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89" name="Straight Connector 288"/>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90" name="Straight Connector 289"/>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91" name="Straight Connector 290"/>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292" name="Group 291"/>
          <p:cNvGrpSpPr/>
          <p:nvPr/>
        </p:nvGrpSpPr>
        <p:grpSpPr>
          <a:xfrm>
            <a:off x="5435899" y="4821016"/>
            <a:ext cx="310521" cy="1203131"/>
            <a:chOff x="5436096" y="2564904"/>
            <a:chExt cx="432048" cy="1728192"/>
          </a:xfrm>
          <a:solidFill>
            <a:schemeClr val="tx1"/>
          </a:solidFill>
        </p:grpSpPr>
        <p:sp>
          <p:nvSpPr>
            <p:cNvPr id="293" name="Oval 292"/>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294" name="Straight Connector 293"/>
            <p:cNvCxnSpPr>
              <a:stCxn id="293"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295" name="Straight Connector 294"/>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296" name="Straight Connector 295"/>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297" name="Straight Connector 296"/>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298" name="Straight Connector 297"/>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299" name="Group 298"/>
          <p:cNvGrpSpPr/>
          <p:nvPr/>
        </p:nvGrpSpPr>
        <p:grpSpPr>
          <a:xfrm>
            <a:off x="5787938" y="4204197"/>
            <a:ext cx="432048" cy="1728192"/>
            <a:chOff x="5436096" y="2564904"/>
            <a:chExt cx="432048" cy="1728192"/>
          </a:xfrm>
          <a:solidFill>
            <a:schemeClr val="tx1"/>
          </a:solidFill>
        </p:grpSpPr>
        <p:sp>
          <p:nvSpPr>
            <p:cNvPr id="300" name="Oval 299"/>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01" name="Straight Connector 300"/>
            <p:cNvCxnSpPr>
              <a:stCxn id="300"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02" name="Straight Connector 301"/>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03" name="Straight Connector 302"/>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04" name="Straight Connector 303"/>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05" name="Straight Connector 304"/>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06" name="Group 305"/>
          <p:cNvGrpSpPr/>
          <p:nvPr/>
        </p:nvGrpSpPr>
        <p:grpSpPr>
          <a:xfrm>
            <a:off x="5157753" y="4590560"/>
            <a:ext cx="310521" cy="1203131"/>
            <a:chOff x="5436096" y="2564904"/>
            <a:chExt cx="432048" cy="1728192"/>
          </a:xfrm>
          <a:solidFill>
            <a:schemeClr val="tx1"/>
          </a:solidFill>
        </p:grpSpPr>
        <p:sp>
          <p:nvSpPr>
            <p:cNvPr id="307" name="Oval 306"/>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08" name="Straight Connector 307"/>
            <p:cNvCxnSpPr>
              <a:stCxn id="307"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09" name="Straight Connector 308"/>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10" name="Straight Connector 309"/>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11" name="Straight Connector 310"/>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12" name="Straight Connector 311"/>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313" name="Freeform 312"/>
          <p:cNvSpPr/>
          <p:nvPr/>
        </p:nvSpPr>
        <p:spPr>
          <a:xfrm>
            <a:off x="9511205" y="99320"/>
            <a:ext cx="1266027" cy="976326"/>
          </a:xfrm>
          <a:custGeom>
            <a:avLst/>
            <a:gdLst>
              <a:gd name="connsiteX0" fmla="*/ 1794933 w 1794933"/>
              <a:gd name="connsiteY0" fmla="*/ 1230489 h 1275644"/>
              <a:gd name="connsiteX1" fmla="*/ 0 w 1794933"/>
              <a:gd name="connsiteY1" fmla="*/ 1275644 h 1275644"/>
              <a:gd name="connsiteX2" fmla="*/ 33867 w 1794933"/>
              <a:gd name="connsiteY2" fmla="*/ 0 h 1275644"/>
              <a:gd name="connsiteX3" fmla="*/ 90311 w 1794933"/>
              <a:gd name="connsiteY3" fmla="*/ 0 h 1275644"/>
              <a:gd name="connsiteX4" fmla="*/ 112889 w 1794933"/>
              <a:gd name="connsiteY4" fmla="*/ 767644 h 1275644"/>
              <a:gd name="connsiteX5" fmla="*/ 699911 w 1794933"/>
              <a:gd name="connsiteY5" fmla="*/ 598311 h 1275644"/>
              <a:gd name="connsiteX6" fmla="*/ 688622 w 1794933"/>
              <a:gd name="connsiteY6" fmla="*/ 869244 h 1275644"/>
              <a:gd name="connsiteX7" fmla="*/ 1207911 w 1794933"/>
              <a:gd name="connsiteY7" fmla="*/ 654755 h 1275644"/>
              <a:gd name="connsiteX8" fmla="*/ 1241778 w 1794933"/>
              <a:gd name="connsiteY8" fmla="*/ 903111 h 1275644"/>
              <a:gd name="connsiteX9" fmla="*/ 1738489 w 1794933"/>
              <a:gd name="connsiteY9" fmla="*/ 688622 h 1275644"/>
              <a:gd name="connsiteX10" fmla="*/ 1794933 w 1794933"/>
              <a:gd name="connsiteY10" fmla="*/ 1230489 h 127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4933" h="1275644">
                <a:moveTo>
                  <a:pt x="1794933" y="1230489"/>
                </a:moveTo>
                <a:lnTo>
                  <a:pt x="0" y="1275644"/>
                </a:lnTo>
                <a:lnTo>
                  <a:pt x="33867" y="0"/>
                </a:lnTo>
                <a:lnTo>
                  <a:pt x="90311" y="0"/>
                </a:lnTo>
                <a:lnTo>
                  <a:pt x="112889" y="767644"/>
                </a:lnTo>
                <a:lnTo>
                  <a:pt x="699911" y="598311"/>
                </a:lnTo>
                <a:lnTo>
                  <a:pt x="688622" y="869244"/>
                </a:lnTo>
                <a:lnTo>
                  <a:pt x="1207911" y="654755"/>
                </a:lnTo>
                <a:lnTo>
                  <a:pt x="1241778" y="903111"/>
                </a:lnTo>
                <a:lnTo>
                  <a:pt x="1738489" y="688622"/>
                </a:lnTo>
                <a:lnTo>
                  <a:pt x="1794933" y="1230489"/>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14" name="Group 313"/>
          <p:cNvGrpSpPr/>
          <p:nvPr/>
        </p:nvGrpSpPr>
        <p:grpSpPr>
          <a:xfrm>
            <a:off x="9125984" y="2884274"/>
            <a:ext cx="432048" cy="1728192"/>
            <a:chOff x="5436096" y="2564904"/>
            <a:chExt cx="432048" cy="1728192"/>
          </a:xfrm>
          <a:solidFill>
            <a:schemeClr val="tx1"/>
          </a:solidFill>
        </p:grpSpPr>
        <p:sp>
          <p:nvSpPr>
            <p:cNvPr id="315" name="Oval 314"/>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16" name="Straight Connector 315"/>
            <p:cNvCxnSpPr>
              <a:stCxn id="315"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17" name="Straight Connector 316"/>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18" name="Straight Connector 317"/>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19" name="Straight Connector 318"/>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20" name="Straight Connector 319"/>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21" name="Group 320"/>
          <p:cNvGrpSpPr/>
          <p:nvPr/>
        </p:nvGrpSpPr>
        <p:grpSpPr>
          <a:xfrm>
            <a:off x="9041645" y="3352949"/>
            <a:ext cx="432048" cy="1728192"/>
            <a:chOff x="5436096" y="2564904"/>
            <a:chExt cx="432048" cy="1728192"/>
          </a:xfrm>
          <a:solidFill>
            <a:schemeClr val="tx1"/>
          </a:solidFill>
        </p:grpSpPr>
        <p:sp>
          <p:nvSpPr>
            <p:cNvPr id="322" name="Oval 321"/>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23" name="Straight Connector 322"/>
            <p:cNvCxnSpPr>
              <a:stCxn id="322"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24" name="Straight Connector 323"/>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25" name="Straight Connector 324"/>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26" name="Straight Connector 325"/>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27" name="Straight Connector 326"/>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28" name="Group 327"/>
          <p:cNvGrpSpPr/>
          <p:nvPr/>
        </p:nvGrpSpPr>
        <p:grpSpPr>
          <a:xfrm>
            <a:off x="9430784" y="3189074"/>
            <a:ext cx="432048" cy="1728192"/>
            <a:chOff x="5436096" y="2564904"/>
            <a:chExt cx="432048" cy="1728192"/>
          </a:xfrm>
          <a:solidFill>
            <a:schemeClr val="tx1"/>
          </a:solidFill>
        </p:grpSpPr>
        <p:sp>
          <p:nvSpPr>
            <p:cNvPr id="329" name="Oval 328"/>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30" name="Straight Connector 329"/>
            <p:cNvCxnSpPr>
              <a:stCxn id="329"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31" name="Straight Connector 330"/>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32" name="Straight Connector 331"/>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33" name="Straight Connector 332"/>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34" name="Straight Connector 333"/>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35" name="Group 334"/>
          <p:cNvGrpSpPr/>
          <p:nvPr/>
        </p:nvGrpSpPr>
        <p:grpSpPr>
          <a:xfrm>
            <a:off x="9650196" y="3342015"/>
            <a:ext cx="432048" cy="1728192"/>
            <a:chOff x="5436096" y="2564904"/>
            <a:chExt cx="432048" cy="1728192"/>
          </a:xfrm>
          <a:solidFill>
            <a:schemeClr val="tx1"/>
          </a:solidFill>
        </p:grpSpPr>
        <p:sp>
          <p:nvSpPr>
            <p:cNvPr id="336" name="Oval 335"/>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37" name="Straight Connector 336"/>
            <p:cNvCxnSpPr>
              <a:stCxn id="336"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38" name="Straight Connector 337"/>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39" name="Straight Connector 338"/>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40" name="Straight Connector 339"/>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41" name="Straight Connector 340"/>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42" name="Group 341"/>
          <p:cNvGrpSpPr/>
          <p:nvPr/>
        </p:nvGrpSpPr>
        <p:grpSpPr>
          <a:xfrm>
            <a:off x="9249842" y="3977950"/>
            <a:ext cx="432048" cy="1728192"/>
            <a:chOff x="5436096" y="2564904"/>
            <a:chExt cx="432048" cy="1728192"/>
          </a:xfrm>
          <a:solidFill>
            <a:schemeClr val="tx1"/>
          </a:solidFill>
        </p:grpSpPr>
        <p:sp>
          <p:nvSpPr>
            <p:cNvPr id="343" name="Oval 342"/>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44" name="Straight Connector 343"/>
            <p:cNvCxnSpPr>
              <a:stCxn id="343"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45" name="Straight Connector 344"/>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46" name="Straight Connector 345"/>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47" name="Straight Connector 346"/>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48" name="Straight Connector 347"/>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49" name="Group 348"/>
          <p:cNvGrpSpPr/>
          <p:nvPr/>
        </p:nvGrpSpPr>
        <p:grpSpPr>
          <a:xfrm>
            <a:off x="9887984" y="3646274"/>
            <a:ext cx="432048" cy="1728192"/>
            <a:chOff x="5436096" y="2564904"/>
            <a:chExt cx="432048" cy="1728192"/>
          </a:xfrm>
          <a:solidFill>
            <a:schemeClr val="tx1"/>
          </a:solidFill>
        </p:grpSpPr>
        <p:sp>
          <p:nvSpPr>
            <p:cNvPr id="350" name="Oval 349"/>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51" name="Straight Connector 350"/>
            <p:cNvCxnSpPr>
              <a:stCxn id="350"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52" name="Straight Connector 351"/>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53" name="Straight Connector 352"/>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54" name="Straight Connector 353"/>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55" name="Straight Connector 354"/>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56" name="Group 355"/>
          <p:cNvGrpSpPr/>
          <p:nvPr/>
        </p:nvGrpSpPr>
        <p:grpSpPr>
          <a:xfrm>
            <a:off x="10085632" y="3438262"/>
            <a:ext cx="432048" cy="1728192"/>
            <a:chOff x="5436096" y="2564904"/>
            <a:chExt cx="432048" cy="1728192"/>
          </a:xfrm>
          <a:solidFill>
            <a:schemeClr val="tx1"/>
          </a:solidFill>
        </p:grpSpPr>
        <p:sp>
          <p:nvSpPr>
            <p:cNvPr id="357" name="Oval 356"/>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58" name="Straight Connector 357"/>
            <p:cNvCxnSpPr>
              <a:stCxn id="357"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59" name="Straight Connector 358"/>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60" name="Straight Connector 359"/>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61" name="Straight Connector 360"/>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62" name="Straight Connector 361"/>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63" name="Group 362"/>
          <p:cNvGrpSpPr/>
          <p:nvPr/>
        </p:nvGrpSpPr>
        <p:grpSpPr>
          <a:xfrm>
            <a:off x="10613980" y="3558732"/>
            <a:ext cx="432048" cy="1728192"/>
            <a:chOff x="5436096" y="2564904"/>
            <a:chExt cx="432048" cy="1728192"/>
          </a:xfrm>
          <a:solidFill>
            <a:schemeClr val="tx1"/>
          </a:solidFill>
        </p:grpSpPr>
        <p:sp>
          <p:nvSpPr>
            <p:cNvPr id="364" name="Oval 363"/>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65" name="Straight Connector 364"/>
            <p:cNvCxnSpPr>
              <a:stCxn id="364"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66" name="Straight Connector 365"/>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67" name="Straight Connector 366"/>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68" name="Straight Connector 367"/>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69" name="Straight Connector 368"/>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70" name="Group 369"/>
          <p:cNvGrpSpPr/>
          <p:nvPr/>
        </p:nvGrpSpPr>
        <p:grpSpPr>
          <a:xfrm>
            <a:off x="10345184" y="4103474"/>
            <a:ext cx="432048" cy="1728192"/>
            <a:chOff x="5436096" y="2564904"/>
            <a:chExt cx="432048" cy="1728192"/>
          </a:xfrm>
          <a:solidFill>
            <a:schemeClr val="tx1"/>
          </a:solidFill>
        </p:grpSpPr>
        <p:sp>
          <p:nvSpPr>
            <p:cNvPr id="371" name="Oval 370"/>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72" name="Straight Connector 371"/>
            <p:cNvCxnSpPr>
              <a:stCxn id="371"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73" name="Straight Connector 372"/>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74" name="Straight Connector 373"/>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75" name="Straight Connector 374"/>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76" name="Straight Connector 375"/>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grpSp>
        <p:nvGrpSpPr>
          <p:cNvPr id="377" name="Group 376"/>
          <p:cNvGrpSpPr/>
          <p:nvPr/>
        </p:nvGrpSpPr>
        <p:grpSpPr>
          <a:xfrm>
            <a:off x="10057152" y="4367963"/>
            <a:ext cx="432048" cy="1728192"/>
            <a:chOff x="5436096" y="2564904"/>
            <a:chExt cx="432048" cy="1728192"/>
          </a:xfrm>
          <a:solidFill>
            <a:schemeClr val="tx1"/>
          </a:solidFill>
        </p:grpSpPr>
        <p:sp>
          <p:nvSpPr>
            <p:cNvPr id="378" name="Oval 377"/>
            <p:cNvSpPr/>
            <p:nvPr/>
          </p:nvSpPr>
          <p:spPr bwMode="auto">
            <a:xfrm>
              <a:off x="5508104" y="2564904"/>
              <a:ext cx="288032" cy="288032"/>
            </a:xfrm>
            <a:prstGeom prst="ellipse">
              <a:avLst/>
            </a:prstGeom>
            <a:grp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cxnSp>
          <p:nvCxnSpPr>
            <p:cNvPr id="379" name="Straight Connector 378"/>
            <p:cNvCxnSpPr>
              <a:stCxn id="378" idx="4"/>
            </p:cNvCxnSpPr>
            <p:nvPr/>
          </p:nvCxnSpPr>
          <p:spPr bwMode="auto">
            <a:xfrm>
              <a:off x="5652120" y="2852936"/>
              <a:ext cx="0" cy="774948"/>
            </a:xfrm>
            <a:prstGeom prst="line">
              <a:avLst/>
            </a:prstGeom>
            <a:grpFill/>
            <a:ln w="25400" cap="flat" cmpd="sng" algn="ctr">
              <a:solidFill>
                <a:schemeClr val="tx1"/>
              </a:solidFill>
              <a:prstDash val="solid"/>
              <a:round/>
              <a:headEnd type="none" w="med" len="med"/>
              <a:tailEnd type="none" w="med" len="med"/>
            </a:ln>
            <a:effectLst/>
          </p:spPr>
        </p:cxnSp>
        <p:cxnSp>
          <p:nvCxnSpPr>
            <p:cNvPr id="380" name="Straight Connector 379"/>
            <p:cNvCxnSpPr/>
            <p:nvPr/>
          </p:nvCxnSpPr>
          <p:spPr bwMode="auto">
            <a:xfrm flipH="1">
              <a:off x="5436096" y="3609020"/>
              <a:ext cx="216024" cy="684076"/>
            </a:xfrm>
            <a:prstGeom prst="line">
              <a:avLst/>
            </a:prstGeom>
            <a:grpFill/>
            <a:ln w="25400" cap="flat" cmpd="sng" algn="ctr">
              <a:solidFill>
                <a:schemeClr val="tx1"/>
              </a:solidFill>
              <a:prstDash val="solid"/>
              <a:round/>
              <a:headEnd type="none" w="med" len="med"/>
              <a:tailEnd type="none" w="med" len="med"/>
            </a:ln>
            <a:effectLst/>
          </p:spPr>
        </p:cxnSp>
        <p:cxnSp>
          <p:nvCxnSpPr>
            <p:cNvPr id="381" name="Straight Connector 380"/>
            <p:cNvCxnSpPr/>
            <p:nvPr/>
          </p:nvCxnSpPr>
          <p:spPr bwMode="auto">
            <a:xfrm>
              <a:off x="5652120" y="3627884"/>
              <a:ext cx="216024" cy="665212"/>
            </a:xfrm>
            <a:prstGeom prst="line">
              <a:avLst/>
            </a:prstGeom>
            <a:grpFill/>
            <a:ln w="25400" cap="flat" cmpd="sng" algn="ctr">
              <a:solidFill>
                <a:schemeClr val="tx1"/>
              </a:solidFill>
              <a:prstDash val="solid"/>
              <a:round/>
              <a:headEnd type="none" w="med" len="med"/>
              <a:tailEnd type="none" w="med" len="med"/>
            </a:ln>
            <a:effectLst/>
          </p:spPr>
        </p:cxnSp>
        <p:cxnSp>
          <p:nvCxnSpPr>
            <p:cNvPr id="382" name="Straight Connector 381"/>
            <p:cNvCxnSpPr/>
            <p:nvPr/>
          </p:nvCxnSpPr>
          <p:spPr bwMode="auto">
            <a:xfrm flipH="1">
              <a:off x="5436096" y="3032956"/>
              <a:ext cx="216024" cy="396906"/>
            </a:xfrm>
            <a:prstGeom prst="line">
              <a:avLst/>
            </a:prstGeom>
            <a:grpFill/>
            <a:ln w="25400" cap="flat" cmpd="sng" algn="ctr">
              <a:solidFill>
                <a:schemeClr val="tx1"/>
              </a:solidFill>
              <a:prstDash val="solid"/>
              <a:round/>
              <a:headEnd type="none" w="med" len="med"/>
              <a:tailEnd type="none" w="med" len="med"/>
            </a:ln>
            <a:effectLst/>
          </p:spPr>
        </p:cxnSp>
        <p:cxnSp>
          <p:nvCxnSpPr>
            <p:cNvPr id="383" name="Straight Connector 382"/>
            <p:cNvCxnSpPr/>
            <p:nvPr/>
          </p:nvCxnSpPr>
          <p:spPr bwMode="auto">
            <a:xfrm>
              <a:off x="5652120" y="3051820"/>
              <a:ext cx="180020" cy="398612"/>
            </a:xfrm>
            <a:prstGeom prst="line">
              <a:avLst/>
            </a:prstGeom>
            <a:grpFill/>
            <a:ln w="25400" cap="flat" cmpd="sng" algn="ctr">
              <a:solidFill>
                <a:schemeClr val="tx1"/>
              </a:solidFill>
              <a:prstDash val="solid"/>
              <a:round/>
              <a:headEnd type="none" w="med" len="med"/>
              <a:tailEnd type="none" w="med" len="med"/>
            </a:ln>
            <a:effectLst/>
          </p:spPr>
        </p:cxnSp>
      </p:grpSp>
      <p:sp>
        <p:nvSpPr>
          <p:cNvPr id="384" name="TextBox 383"/>
          <p:cNvSpPr txBox="1"/>
          <p:nvPr/>
        </p:nvSpPr>
        <p:spPr>
          <a:xfrm>
            <a:off x="6269475" y="2450313"/>
            <a:ext cx="776175"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hours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bonuses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85" name="TextBox 384"/>
          <p:cNvSpPr txBox="1"/>
          <p:nvPr/>
        </p:nvSpPr>
        <p:spPr>
          <a:xfrm>
            <a:off x="4741913" y="2456320"/>
            <a:ext cx="841897" cy="12695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gender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ethnicity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nationality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occupation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86" name="TextBox 385"/>
          <p:cNvSpPr txBox="1"/>
          <p:nvPr/>
        </p:nvSpPr>
        <p:spPr>
          <a:xfrm>
            <a:off x="7078384" y="2450313"/>
            <a:ext cx="920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ptos" panose="02110004020202020204"/>
                <a:ea typeface="+mn-ea"/>
                <a:cs typeface="+mn-cs"/>
              </a:rPr>
              <a:t>pensions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rPr>
              <a:t>child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rPr>
              <a:t>disability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housing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Aptos" panose="02110004020202020204"/>
                <a:ea typeface="+mn-ea"/>
                <a:cs typeface="+mn-cs"/>
              </a:rPr>
              <a:t>etc</a:t>
            </a:r>
            <a:r>
              <a:rPr kumimoji="0" lang="en-GB" sz="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87" name="Arc 386"/>
          <p:cNvSpPr/>
          <p:nvPr/>
        </p:nvSpPr>
        <p:spPr>
          <a:xfrm>
            <a:off x="2253973" y="3672733"/>
            <a:ext cx="2163057" cy="851866"/>
          </a:xfrm>
          <a:prstGeom prst="arc">
            <a:avLst/>
          </a:prstGeom>
          <a:ln w="31750">
            <a:solidFill>
              <a:schemeClr val="accent3">
                <a:lumMod val="75000"/>
              </a:schemeClr>
            </a:solidFill>
            <a:headEnd type="triangle" w="lg" len="med"/>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8" name="TextBox 387"/>
          <p:cNvSpPr txBox="1"/>
          <p:nvPr/>
        </p:nvSpPr>
        <p:spPr>
          <a:xfrm>
            <a:off x="2985492" y="3772003"/>
            <a:ext cx="14157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work history</a:t>
            </a:r>
          </a:p>
        </p:txBody>
      </p:sp>
      <p:sp>
        <p:nvSpPr>
          <p:cNvPr id="389" name="Freeform 388"/>
          <p:cNvSpPr/>
          <p:nvPr/>
        </p:nvSpPr>
        <p:spPr>
          <a:xfrm>
            <a:off x="9812658" y="451160"/>
            <a:ext cx="1266027" cy="976326"/>
          </a:xfrm>
          <a:custGeom>
            <a:avLst/>
            <a:gdLst>
              <a:gd name="connsiteX0" fmla="*/ 1794933 w 1794933"/>
              <a:gd name="connsiteY0" fmla="*/ 1230489 h 1275644"/>
              <a:gd name="connsiteX1" fmla="*/ 0 w 1794933"/>
              <a:gd name="connsiteY1" fmla="*/ 1275644 h 1275644"/>
              <a:gd name="connsiteX2" fmla="*/ 33867 w 1794933"/>
              <a:gd name="connsiteY2" fmla="*/ 0 h 1275644"/>
              <a:gd name="connsiteX3" fmla="*/ 90311 w 1794933"/>
              <a:gd name="connsiteY3" fmla="*/ 0 h 1275644"/>
              <a:gd name="connsiteX4" fmla="*/ 112889 w 1794933"/>
              <a:gd name="connsiteY4" fmla="*/ 767644 h 1275644"/>
              <a:gd name="connsiteX5" fmla="*/ 699911 w 1794933"/>
              <a:gd name="connsiteY5" fmla="*/ 598311 h 1275644"/>
              <a:gd name="connsiteX6" fmla="*/ 688622 w 1794933"/>
              <a:gd name="connsiteY6" fmla="*/ 869244 h 1275644"/>
              <a:gd name="connsiteX7" fmla="*/ 1207911 w 1794933"/>
              <a:gd name="connsiteY7" fmla="*/ 654755 h 1275644"/>
              <a:gd name="connsiteX8" fmla="*/ 1241778 w 1794933"/>
              <a:gd name="connsiteY8" fmla="*/ 903111 h 1275644"/>
              <a:gd name="connsiteX9" fmla="*/ 1738489 w 1794933"/>
              <a:gd name="connsiteY9" fmla="*/ 688622 h 1275644"/>
              <a:gd name="connsiteX10" fmla="*/ 1794933 w 1794933"/>
              <a:gd name="connsiteY10" fmla="*/ 1230489 h 127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4933" h="1275644">
                <a:moveTo>
                  <a:pt x="1794933" y="1230489"/>
                </a:moveTo>
                <a:lnTo>
                  <a:pt x="0" y="1275644"/>
                </a:lnTo>
                <a:lnTo>
                  <a:pt x="33867" y="0"/>
                </a:lnTo>
                <a:lnTo>
                  <a:pt x="90311" y="0"/>
                </a:lnTo>
                <a:lnTo>
                  <a:pt x="112889" y="767644"/>
                </a:lnTo>
                <a:lnTo>
                  <a:pt x="699911" y="598311"/>
                </a:lnTo>
                <a:lnTo>
                  <a:pt x="688622" y="869244"/>
                </a:lnTo>
                <a:lnTo>
                  <a:pt x="1207911" y="654755"/>
                </a:lnTo>
                <a:lnTo>
                  <a:pt x="1241778" y="903111"/>
                </a:lnTo>
                <a:lnTo>
                  <a:pt x="1738489" y="688622"/>
                </a:lnTo>
                <a:lnTo>
                  <a:pt x="1794933" y="1230489"/>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0" name="Freeform 389"/>
          <p:cNvSpPr/>
          <p:nvPr/>
        </p:nvSpPr>
        <p:spPr>
          <a:xfrm>
            <a:off x="9187169" y="629050"/>
            <a:ext cx="1266027" cy="976326"/>
          </a:xfrm>
          <a:custGeom>
            <a:avLst/>
            <a:gdLst>
              <a:gd name="connsiteX0" fmla="*/ 1794933 w 1794933"/>
              <a:gd name="connsiteY0" fmla="*/ 1230489 h 1275644"/>
              <a:gd name="connsiteX1" fmla="*/ 0 w 1794933"/>
              <a:gd name="connsiteY1" fmla="*/ 1275644 h 1275644"/>
              <a:gd name="connsiteX2" fmla="*/ 33867 w 1794933"/>
              <a:gd name="connsiteY2" fmla="*/ 0 h 1275644"/>
              <a:gd name="connsiteX3" fmla="*/ 90311 w 1794933"/>
              <a:gd name="connsiteY3" fmla="*/ 0 h 1275644"/>
              <a:gd name="connsiteX4" fmla="*/ 112889 w 1794933"/>
              <a:gd name="connsiteY4" fmla="*/ 767644 h 1275644"/>
              <a:gd name="connsiteX5" fmla="*/ 699911 w 1794933"/>
              <a:gd name="connsiteY5" fmla="*/ 598311 h 1275644"/>
              <a:gd name="connsiteX6" fmla="*/ 688622 w 1794933"/>
              <a:gd name="connsiteY6" fmla="*/ 869244 h 1275644"/>
              <a:gd name="connsiteX7" fmla="*/ 1207911 w 1794933"/>
              <a:gd name="connsiteY7" fmla="*/ 654755 h 1275644"/>
              <a:gd name="connsiteX8" fmla="*/ 1241778 w 1794933"/>
              <a:gd name="connsiteY8" fmla="*/ 903111 h 1275644"/>
              <a:gd name="connsiteX9" fmla="*/ 1738489 w 1794933"/>
              <a:gd name="connsiteY9" fmla="*/ 688622 h 1275644"/>
              <a:gd name="connsiteX10" fmla="*/ 1794933 w 1794933"/>
              <a:gd name="connsiteY10" fmla="*/ 1230489 h 127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4933" h="1275644">
                <a:moveTo>
                  <a:pt x="1794933" y="1230489"/>
                </a:moveTo>
                <a:lnTo>
                  <a:pt x="0" y="1275644"/>
                </a:lnTo>
                <a:lnTo>
                  <a:pt x="33867" y="0"/>
                </a:lnTo>
                <a:lnTo>
                  <a:pt x="90311" y="0"/>
                </a:lnTo>
                <a:lnTo>
                  <a:pt x="112889" y="767644"/>
                </a:lnTo>
                <a:lnTo>
                  <a:pt x="699911" y="598311"/>
                </a:lnTo>
                <a:lnTo>
                  <a:pt x="688622" y="869244"/>
                </a:lnTo>
                <a:lnTo>
                  <a:pt x="1207911" y="654755"/>
                </a:lnTo>
                <a:lnTo>
                  <a:pt x="1241778" y="903111"/>
                </a:lnTo>
                <a:lnTo>
                  <a:pt x="1738489" y="688622"/>
                </a:lnTo>
                <a:lnTo>
                  <a:pt x="1794933" y="1230489"/>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1" name="Freeform 390"/>
          <p:cNvSpPr/>
          <p:nvPr/>
        </p:nvSpPr>
        <p:spPr>
          <a:xfrm>
            <a:off x="8856212" y="1147909"/>
            <a:ext cx="1266027" cy="976326"/>
          </a:xfrm>
          <a:custGeom>
            <a:avLst/>
            <a:gdLst>
              <a:gd name="connsiteX0" fmla="*/ 1794933 w 1794933"/>
              <a:gd name="connsiteY0" fmla="*/ 1230489 h 1275644"/>
              <a:gd name="connsiteX1" fmla="*/ 0 w 1794933"/>
              <a:gd name="connsiteY1" fmla="*/ 1275644 h 1275644"/>
              <a:gd name="connsiteX2" fmla="*/ 33867 w 1794933"/>
              <a:gd name="connsiteY2" fmla="*/ 0 h 1275644"/>
              <a:gd name="connsiteX3" fmla="*/ 90311 w 1794933"/>
              <a:gd name="connsiteY3" fmla="*/ 0 h 1275644"/>
              <a:gd name="connsiteX4" fmla="*/ 112889 w 1794933"/>
              <a:gd name="connsiteY4" fmla="*/ 767644 h 1275644"/>
              <a:gd name="connsiteX5" fmla="*/ 699911 w 1794933"/>
              <a:gd name="connsiteY5" fmla="*/ 598311 h 1275644"/>
              <a:gd name="connsiteX6" fmla="*/ 688622 w 1794933"/>
              <a:gd name="connsiteY6" fmla="*/ 869244 h 1275644"/>
              <a:gd name="connsiteX7" fmla="*/ 1207911 w 1794933"/>
              <a:gd name="connsiteY7" fmla="*/ 654755 h 1275644"/>
              <a:gd name="connsiteX8" fmla="*/ 1241778 w 1794933"/>
              <a:gd name="connsiteY8" fmla="*/ 903111 h 1275644"/>
              <a:gd name="connsiteX9" fmla="*/ 1738489 w 1794933"/>
              <a:gd name="connsiteY9" fmla="*/ 688622 h 1275644"/>
              <a:gd name="connsiteX10" fmla="*/ 1794933 w 1794933"/>
              <a:gd name="connsiteY10" fmla="*/ 1230489 h 127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4933" h="1275644">
                <a:moveTo>
                  <a:pt x="1794933" y="1230489"/>
                </a:moveTo>
                <a:lnTo>
                  <a:pt x="0" y="1275644"/>
                </a:lnTo>
                <a:lnTo>
                  <a:pt x="33867" y="0"/>
                </a:lnTo>
                <a:lnTo>
                  <a:pt x="90311" y="0"/>
                </a:lnTo>
                <a:lnTo>
                  <a:pt x="112889" y="767644"/>
                </a:lnTo>
                <a:lnTo>
                  <a:pt x="699911" y="598311"/>
                </a:lnTo>
                <a:lnTo>
                  <a:pt x="688622" y="869244"/>
                </a:lnTo>
                <a:lnTo>
                  <a:pt x="1207911" y="654755"/>
                </a:lnTo>
                <a:lnTo>
                  <a:pt x="1241778" y="903111"/>
                </a:lnTo>
                <a:lnTo>
                  <a:pt x="1738489" y="688622"/>
                </a:lnTo>
                <a:lnTo>
                  <a:pt x="1794933" y="1230489"/>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2" name="Curved Right Arrow 391"/>
          <p:cNvSpPr/>
          <p:nvPr/>
        </p:nvSpPr>
        <p:spPr>
          <a:xfrm>
            <a:off x="3488433" y="4415929"/>
            <a:ext cx="1285819" cy="1415737"/>
          </a:xfrm>
          <a:prstGeom prst="curvedRightArrow">
            <a:avLst/>
          </a:prstGeom>
          <a:gradFill>
            <a:gsLst>
              <a:gs pos="0">
                <a:schemeClr val="accent3">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93" name="Curved Right Arrow 392"/>
          <p:cNvSpPr/>
          <p:nvPr/>
        </p:nvSpPr>
        <p:spPr>
          <a:xfrm rot="19272517">
            <a:off x="7371076" y="4335119"/>
            <a:ext cx="1238244" cy="1598633"/>
          </a:xfrm>
          <a:prstGeom prst="curvedRightArrow">
            <a:avLst/>
          </a:prstGeom>
          <a:gradFill>
            <a:gsLst>
              <a:gs pos="0">
                <a:schemeClr val="accent3">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94" name="Curved Down Arrow 393"/>
          <p:cNvSpPr/>
          <p:nvPr/>
        </p:nvSpPr>
        <p:spPr>
          <a:xfrm rot="20107439">
            <a:off x="7378705" y="528444"/>
            <a:ext cx="1453042" cy="609005"/>
          </a:xfrm>
          <a:prstGeom prst="curvedDownArrow">
            <a:avLst/>
          </a:prstGeom>
          <a:gradFill>
            <a:gsLst>
              <a:gs pos="0">
                <a:schemeClr val="accent3">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7" name="TextBox 196"/>
          <p:cNvSpPr txBox="1"/>
          <p:nvPr/>
        </p:nvSpPr>
        <p:spPr>
          <a:xfrm>
            <a:off x="2852381" y="150125"/>
            <a:ext cx="86799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A vision… data spine</a:t>
            </a:r>
          </a:p>
        </p:txBody>
      </p:sp>
      <p:sp>
        <p:nvSpPr>
          <p:cNvPr id="198" name="Rounded Rectangle 197"/>
          <p:cNvSpPr/>
          <p:nvPr/>
        </p:nvSpPr>
        <p:spPr>
          <a:xfrm>
            <a:off x="0" y="941214"/>
            <a:ext cx="3096344"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1. This data exists</a:t>
            </a:r>
          </a:p>
        </p:txBody>
      </p:sp>
      <p:sp>
        <p:nvSpPr>
          <p:cNvPr id="284" name="Rounded Rectangle 283"/>
          <p:cNvSpPr/>
          <p:nvPr/>
        </p:nvSpPr>
        <p:spPr>
          <a:xfrm>
            <a:off x="0" y="1877318"/>
            <a:ext cx="3096344"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2. Not in one place</a:t>
            </a:r>
          </a:p>
        </p:txBody>
      </p:sp>
      <p:pic>
        <p:nvPicPr>
          <p:cNvPr id="3" name="Picture 2" descr="University of Stirling Logo">
            <a:extLst>
              <a:ext uri="{FF2B5EF4-FFF2-40B4-BE49-F238E27FC236}">
                <a16:creationId xmlns:a16="http://schemas.microsoft.com/office/drawing/2014/main" id="{6218F535-8B42-5AC3-C678-B2BF4F6464D2}"/>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215051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1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2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3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4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4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5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6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7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7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9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9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animBg="1"/>
      <p:bldP spid="384" grpId="0"/>
      <p:bldP spid="385" grpId="0"/>
      <p:bldP spid="386" grpId="0"/>
      <p:bldP spid="387" grpId="0" animBg="1"/>
      <p:bldP spid="388" grpId="0"/>
      <p:bldP spid="389" grpId="0" animBg="1"/>
      <p:bldP spid="390" grpId="0" animBg="1"/>
      <p:bldP spid="391" grpId="0" animBg="1"/>
      <p:bldP spid="392" grpId="0" animBg="1"/>
      <p:bldP spid="393" grpId="0" animBg="1"/>
      <p:bldP spid="394" grpId="0" animBg="1"/>
      <p:bldP spid="198" grpId="0" animBg="1"/>
      <p:bldP spid="2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733969" y="1926837"/>
            <a:ext cx="4544922" cy="3508897"/>
          </a:xfrm>
          <a:prstGeom prst="rect">
            <a:avLst/>
          </a:prstGeom>
        </p:spPr>
      </p:pic>
      <p:sp>
        <p:nvSpPr>
          <p:cNvPr id="4" name="TextBox 3"/>
          <p:cNvSpPr txBox="1"/>
          <p:nvPr/>
        </p:nvSpPr>
        <p:spPr>
          <a:xfrm>
            <a:off x="6179971" y="386303"/>
            <a:ext cx="21264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Aptos" panose="02110004020202020204"/>
                <a:ea typeface="+mn-ea"/>
                <a:cs typeface="+mn-cs"/>
              </a:rPr>
              <a:t>ONS ASHE data</a:t>
            </a:r>
          </a:p>
        </p:txBody>
      </p:sp>
      <p:sp>
        <p:nvSpPr>
          <p:cNvPr id="5" name="TextBox 4"/>
          <p:cNvSpPr txBox="1"/>
          <p:nvPr/>
        </p:nvSpPr>
        <p:spPr>
          <a:xfrm>
            <a:off x="9106390" y="693405"/>
            <a:ext cx="29883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Aptos" panose="02110004020202020204"/>
                <a:ea typeface="+mn-ea"/>
                <a:cs typeface="+mn-cs"/>
              </a:rPr>
              <a:t>ONS business data</a:t>
            </a:r>
          </a:p>
        </p:txBody>
      </p:sp>
      <p:sp>
        <p:nvSpPr>
          <p:cNvPr id="6" name="TextBox 5"/>
          <p:cNvSpPr txBox="1"/>
          <p:nvPr/>
        </p:nvSpPr>
        <p:spPr>
          <a:xfrm>
            <a:off x="6858141" y="5697597"/>
            <a:ext cx="12971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rPr>
              <a:t>Census</a:t>
            </a:r>
          </a:p>
        </p:txBody>
      </p:sp>
      <p:sp>
        <p:nvSpPr>
          <p:cNvPr id="7" name="TextBox 6"/>
          <p:cNvSpPr txBox="1"/>
          <p:nvPr/>
        </p:nvSpPr>
        <p:spPr>
          <a:xfrm>
            <a:off x="4140177" y="1453567"/>
            <a:ext cx="16153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DWP data</a:t>
            </a:r>
          </a:p>
        </p:txBody>
      </p:sp>
      <p:sp>
        <p:nvSpPr>
          <p:cNvPr id="8" name="TextBox 7"/>
          <p:cNvSpPr txBox="1"/>
          <p:nvPr/>
        </p:nvSpPr>
        <p:spPr>
          <a:xfrm>
            <a:off x="3941949" y="3125662"/>
            <a:ext cx="18277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rPr>
              <a:t>HMRC data</a:t>
            </a:r>
          </a:p>
        </p:txBody>
      </p:sp>
      <p:cxnSp>
        <p:nvCxnSpPr>
          <p:cNvPr id="9" name="Straight Arrow Connector 8"/>
          <p:cNvCxnSpPr>
            <a:stCxn id="4" idx="2"/>
          </p:cNvCxnSpPr>
          <p:nvPr/>
        </p:nvCxnSpPr>
        <p:spPr>
          <a:xfrm>
            <a:off x="7243179" y="847968"/>
            <a:ext cx="1457072" cy="2465401"/>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10212419" y="1401966"/>
            <a:ext cx="288032" cy="524871"/>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6733969" y="996287"/>
            <a:ext cx="267474" cy="305291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8113515" y="996287"/>
            <a:ext cx="1953635" cy="1167679"/>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891939" y="1926837"/>
            <a:ext cx="2016224" cy="14809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5966591" y="1774437"/>
            <a:ext cx="3287658" cy="15343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611094" y="2108676"/>
            <a:ext cx="2334395" cy="24002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5997843" y="4082401"/>
            <a:ext cx="3926544" cy="294296"/>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081665" y="3704230"/>
            <a:ext cx="2623694" cy="92097"/>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5878927" y="2581330"/>
            <a:ext cx="3722890" cy="828428"/>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6" idx="0"/>
          </p:cNvCxnSpPr>
          <p:nvPr/>
        </p:nvCxnSpPr>
        <p:spPr>
          <a:xfrm flipV="1">
            <a:off x="7506716" y="5223635"/>
            <a:ext cx="539534" cy="473962"/>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7622104" y="3998998"/>
            <a:ext cx="357752" cy="1773058"/>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7887032" y="5116791"/>
            <a:ext cx="2297199" cy="787721"/>
          </a:xfrm>
          <a:prstGeom prst="straightConnector1">
            <a:avLst/>
          </a:prstGeom>
          <a:ln>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140177" y="5064230"/>
            <a:ext cx="23743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rPr>
              <a:t>HESA/</a:t>
            </a:r>
            <a:r>
              <a:rPr kumimoji="0" lang="en-GB" sz="2400" b="1" i="0" u="none" strike="noStrike" kern="1200" cap="none" spc="0" normalizeH="0" baseline="0" noProof="0" dirty="0" err="1">
                <a:ln>
                  <a:noFill/>
                </a:ln>
                <a:solidFill>
                  <a:srgbClr val="4EA72E">
                    <a:lumMod val="50000"/>
                  </a:srgbClr>
                </a:solidFill>
                <a:effectLst/>
                <a:uLnTx/>
                <a:uFillTx/>
                <a:latin typeface="Aptos" panose="02110004020202020204"/>
                <a:ea typeface="+mn-ea"/>
                <a:cs typeface="+mn-cs"/>
              </a:rPr>
              <a:t>DfE</a:t>
            </a:r>
            <a:r>
              <a:rPr kumimoji="0" lang="en-GB" sz="24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rPr>
              <a:t> data</a:t>
            </a:r>
          </a:p>
        </p:txBody>
      </p:sp>
      <p:cxnSp>
        <p:nvCxnSpPr>
          <p:cNvPr id="23" name="Straight Arrow Connector 22"/>
          <p:cNvCxnSpPr/>
          <p:nvPr/>
        </p:nvCxnSpPr>
        <p:spPr>
          <a:xfrm flipV="1">
            <a:off x="5916960" y="3981435"/>
            <a:ext cx="1998260" cy="1213208"/>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6069360" y="4617788"/>
            <a:ext cx="4287075" cy="72925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5771682" y="4287319"/>
            <a:ext cx="1128369" cy="83465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55238" y="818384"/>
            <a:ext cx="3096344"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1. This data exists</a:t>
            </a:r>
          </a:p>
        </p:txBody>
      </p:sp>
      <p:sp>
        <p:nvSpPr>
          <p:cNvPr id="30" name="Rounded Rectangle 29"/>
          <p:cNvSpPr/>
          <p:nvPr/>
        </p:nvSpPr>
        <p:spPr>
          <a:xfrm>
            <a:off x="-55238" y="1754488"/>
            <a:ext cx="3096344" cy="86409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2. Not in one place</a:t>
            </a:r>
          </a:p>
        </p:txBody>
      </p:sp>
      <p:pic>
        <p:nvPicPr>
          <p:cNvPr id="26" name="Picture 25" descr="University of Stirling Logo">
            <a:extLst>
              <a:ext uri="{FF2B5EF4-FFF2-40B4-BE49-F238E27FC236}">
                <a16:creationId xmlns:a16="http://schemas.microsoft.com/office/drawing/2014/main" id="{4B2DFE75-7E42-C8CC-0E67-2A57E3140574}"/>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
        <p:nvSpPr>
          <p:cNvPr id="2" name="Rectangle 1">
            <a:extLst>
              <a:ext uri="{FF2B5EF4-FFF2-40B4-BE49-F238E27FC236}">
                <a16:creationId xmlns:a16="http://schemas.microsoft.com/office/drawing/2014/main" id="{A4567F43-BFBF-AEA9-A3BA-32D1F525CDBA}"/>
              </a:ext>
            </a:extLst>
          </p:cNvPr>
          <p:cNvSpPr/>
          <p:nvPr/>
        </p:nvSpPr>
        <p:spPr>
          <a:xfrm>
            <a:off x="4140177" y="1257300"/>
            <a:ext cx="2290101" cy="846799"/>
          </a:xfrm>
          <a:prstGeom prst="rect">
            <a:avLst/>
          </a:prstGeom>
          <a:solidFill>
            <a:srgbClr val="C000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3008BBD-BB63-7F75-A5A4-6D0FF4D52ED5}"/>
              </a:ext>
            </a:extLst>
          </p:cNvPr>
          <p:cNvSpPr/>
          <p:nvPr/>
        </p:nvSpPr>
        <p:spPr>
          <a:xfrm>
            <a:off x="4157290" y="4734910"/>
            <a:ext cx="2290101" cy="846799"/>
          </a:xfrm>
          <a:prstGeom prst="rect">
            <a:avLst/>
          </a:prstGeom>
          <a:solidFill>
            <a:schemeClr val="accent4">
              <a:lumMod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1304F28-2803-5F8B-DC96-79E32AD351E3}"/>
              </a:ext>
            </a:extLst>
          </p:cNvPr>
          <p:cNvSpPr/>
          <p:nvPr/>
        </p:nvSpPr>
        <p:spPr>
          <a:xfrm>
            <a:off x="6347326" y="5585745"/>
            <a:ext cx="2290101" cy="846799"/>
          </a:xfrm>
          <a:prstGeom prst="rect">
            <a:avLst/>
          </a:prstGeom>
          <a:solidFill>
            <a:schemeClr val="accent4">
              <a:lumMod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892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22" grpId="0"/>
      <p:bldP spid="2"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TextBox 196"/>
          <p:cNvSpPr txBox="1"/>
          <p:nvPr/>
        </p:nvSpPr>
        <p:spPr>
          <a:xfrm>
            <a:off x="2537558" y="798987"/>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Research-ready data</a:t>
            </a:r>
          </a:p>
        </p:txBody>
      </p:sp>
      <p:sp>
        <p:nvSpPr>
          <p:cNvPr id="398" name="Can 397"/>
          <p:cNvSpPr/>
          <p:nvPr/>
        </p:nvSpPr>
        <p:spPr>
          <a:xfrm>
            <a:off x="2046381" y="4195005"/>
            <a:ext cx="1546831" cy="1770366"/>
          </a:xfrm>
          <a:prstGeom prst="can">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HMRC data: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 PAYE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 Self Assessment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3. Migrant Workers Scan</a:t>
            </a:r>
          </a:p>
        </p:txBody>
      </p:sp>
      <p:sp>
        <p:nvSpPr>
          <p:cNvPr id="3" name="Flowchart: Alternate Process 2"/>
          <p:cNvSpPr/>
          <p:nvPr/>
        </p:nvSpPr>
        <p:spPr>
          <a:xfrm>
            <a:off x="3793417" y="2539531"/>
            <a:ext cx="1907560" cy="235310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Review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QA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Link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Document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Add common personal IDs</a:t>
            </a:r>
          </a:p>
        </p:txBody>
      </p:sp>
      <p:sp>
        <p:nvSpPr>
          <p:cNvPr id="400" name="TextBox 399"/>
          <p:cNvSpPr txBox="1"/>
          <p:nvPr/>
        </p:nvSpPr>
        <p:spPr>
          <a:xfrm>
            <a:off x="7178792" y="738872"/>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 With Impact</a:t>
            </a:r>
          </a:p>
        </p:txBody>
      </p:sp>
      <p:cxnSp>
        <p:nvCxnSpPr>
          <p:cNvPr id="5" name="Straight Connector 4"/>
          <p:cNvCxnSpPr/>
          <p:nvPr/>
        </p:nvCxnSpPr>
        <p:spPr>
          <a:xfrm>
            <a:off x="7193153" y="743004"/>
            <a:ext cx="9525" cy="5010150"/>
          </a:xfrm>
          <a:prstGeom prst="line">
            <a:avLst/>
          </a:prstGeom>
        </p:spPr>
        <p:style>
          <a:lnRef idx="1">
            <a:schemeClr val="accent1"/>
          </a:lnRef>
          <a:fillRef idx="0">
            <a:schemeClr val="accent1"/>
          </a:fillRef>
          <a:effectRef idx="0">
            <a:schemeClr val="accent1"/>
          </a:effectRef>
          <a:fontRef idx="minor">
            <a:schemeClr val="tx1"/>
          </a:fontRef>
        </p:style>
      </p:cxnSp>
      <p:sp>
        <p:nvSpPr>
          <p:cNvPr id="401" name="Flowchart: Alternate Process 400"/>
          <p:cNvSpPr/>
          <p:nvPr/>
        </p:nvSpPr>
        <p:spPr>
          <a:xfrm>
            <a:off x="6396213" y="2556237"/>
            <a:ext cx="1565158" cy="233640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and Employment Spine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ight Arrow 5"/>
          <p:cNvSpPr/>
          <p:nvPr/>
        </p:nvSpPr>
        <p:spPr>
          <a:xfrm>
            <a:off x="5755070" y="3139225"/>
            <a:ext cx="604481" cy="647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owchart: Multidocument 6"/>
          <p:cNvSpPr/>
          <p:nvPr/>
        </p:nvSpPr>
        <p:spPr>
          <a:xfrm>
            <a:off x="8693268" y="2539531"/>
            <a:ext cx="2952750" cy="1828800"/>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progression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low-wage labour markets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ight Arrow 13"/>
          <p:cNvSpPr/>
          <p:nvPr/>
        </p:nvSpPr>
        <p:spPr>
          <a:xfrm>
            <a:off x="8034694" y="3130081"/>
            <a:ext cx="604481" cy="64770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an 17"/>
          <p:cNvSpPr/>
          <p:nvPr/>
        </p:nvSpPr>
        <p:spPr>
          <a:xfrm>
            <a:off x="2046382" y="2387131"/>
            <a:ext cx="1546830" cy="742950"/>
          </a:xfrm>
          <a:prstGeom prst="can">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ONS business register</a:t>
            </a:r>
          </a:p>
        </p:txBody>
      </p:sp>
      <p:sp>
        <p:nvSpPr>
          <p:cNvPr id="19" name="Can 18"/>
          <p:cNvSpPr/>
          <p:nvPr/>
        </p:nvSpPr>
        <p:spPr>
          <a:xfrm>
            <a:off x="140891" y="3352963"/>
            <a:ext cx="1403846" cy="742950"/>
          </a:xfrm>
          <a:prstGeom prst="can">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(Enhanced) ASHE</a:t>
            </a:r>
          </a:p>
        </p:txBody>
      </p:sp>
      <p:sp>
        <p:nvSpPr>
          <p:cNvPr id="20" name="Can 19"/>
          <p:cNvSpPr/>
          <p:nvPr/>
        </p:nvSpPr>
        <p:spPr>
          <a:xfrm>
            <a:off x="2046381" y="3352963"/>
            <a:ext cx="1556355" cy="742950"/>
          </a:xfrm>
          <a:prstGeom prst="ca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2011 Census</a:t>
            </a:r>
          </a:p>
        </p:txBody>
      </p:sp>
      <p:sp>
        <p:nvSpPr>
          <p:cNvPr id="15" name="TextBox 14">
            <a:extLst>
              <a:ext uri="{FF2B5EF4-FFF2-40B4-BE49-F238E27FC236}">
                <a16:creationId xmlns:a16="http://schemas.microsoft.com/office/drawing/2014/main" id="{4C03E674-89DF-EF9F-55C2-1F57AF250550}"/>
              </a:ext>
            </a:extLst>
          </p:cNvPr>
          <p:cNvSpPr txBox="1"/>
          <p:nvPr/>
        </p:nvSpPr>
        <p:spPr>
          <a:xfrm>
            <a:off x="2795231" y="140600"/>
            <a:ext cx="867997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WED Project: funding model</a:t>
            </a:r>
          </a:p>
        </p:txBody>
      </p:sp>
      <p:pic>
        <p:nvPicPr>
          <p:cNvPr id="2" name="Picture 1" descr="University of Stirling Logo">
            <a:extLst>
              <a:ext uri="{FF2B5EF4-FFF2-40B4-BE49-F238E27FC236}">
                <a16:creationId xmlns:a16="http://schemas.microsoft.com/office/drawing/2014/main" id="{0A7BF5A5-CA4E-3327-632A-3418E54EE268}"/>
              </a:ext>
            </a:extLst>
          </p:cNvPr>
          <p:cNvPicPr>
            <a:picLocks noChangeAspect="1"/>
          </p:cNvPicPr>
          <p:nvPr/>
        </p:nvPicPr>
        <p:blipFill rotWithShape="1">
          <a:blip r:embed="rId3"/>
          <a:srcRect l="18152" t="23140" r="17162" b="24793"/>
          <a:stretch/>
        </p:blipFill>
        <p:spPr>
          <a:xfrm>
            <a:off x="6819406" y="6050212"/>
            <a:ext cx="2137338" cy="676258"/>
          </a:xfrm>
          <a:prstGeom prst="rect">
            <a:avLst/>
          </a:prstGeom>
        </p:spPr>
      </p:pic>
      <p:sp>
        <p:nvSpPr>
          <p:cNvPr id="10" name="Arrow: Bent 9">
            <a:extLst>
              <a:ext uri="{FF2B5EF4-FFF2-40B4-BE49-F238E27FC236}">
                <a16:creationId xmlns:a16="http://schemas.microsoft.com/office/drawing/2014/main" id="{F1DD3C5F-A4F1-5B54-04EB-310945D5FCD0}"/>
              </a:ext>
            </a:extLst>
          </p:cNvPr>
          <p:cNvSpPr/>
          <p:nvPr/>
        </p:nvSpPr>
        <p:spPr>
          <a:xfrm>
            <a:off x="877824" y="2624328"/>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Arrow: Bent 15">
            <a:extLst>
              <a:ext uri="{FF2B5EF4-FFF2-40B4-BE49-F238E27FC236}">
                <a16:creationId xmlns:a16="http://schemas.microsoft.com/office/drawing/2014/main" id="{1C46C7F6-E837-F78D-2EA1-68CAB744D280}"/>
              </a:ext>
            </a:extLst>
          </p:cNvPr>
          <p:cNvSpPr/>
          <p:nvPr/>
        </p:nvSpPr>
        <p:spPr>
          <a:xfrm flipV="1">
            <a:off x="775073" y="4198629"/>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Arrow: Right 16">
            <a:extLst>
              <a:ext uri="{FF2B5EF4-FFF2-40B4-BE49-F238E27FC236}">
                <a16:creationId xmlns:a16="http://schemas.microsoft.com/office/drawing/2014/main" id="{67446830-D00F-CE7A-0246-FEDAB6329BD2}"/>
              </a:ext>
            </a:extLst>
          </p:cNvPr>
          <p:cNvSpPr/>
          <p:nvPr/>
        </p:nvSpPr>
        <p:spPr>
          <a:xfrm>
            <a:off x="1614090" y="3630672"/>
            <a:ext cx="413960" cy="1708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E9ED3062-CA4A-1F04-A515-913306C65E3A}"/>
              </a:ext>
            </a:extLst>
          </p:cNvPr>
          <p:cNvSpPr/>
          <p:nvPr/>
        </p:nvSpPr>
        <p:spPr>
          <a:xfrm>
            <a:off x="8034694" y="1422400"/>
            <a:ext cx="4138256" cy="4330754"/>
          </a:xfrm>
          <a:prstGeom prst="rect">
            <a:avLst/>
          </a:prstGeom>
          <a:solidFill>
            <a:schemeClr val="bg1">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236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animBg="1"/>
      <p:bldP spid="3" grpId="0" animBg="1"/>
      <p:bldP spid="401" grpId="0" animBg="1"/>
      <p:bldP spid="6" grpId="0" animBg="1"/>
      <p:bldP spid="7" grpId="0" animBg="1"/>
      <p:bldP spid="14" grpId="0" animBg="1"/>
      <p:bldP spid="18" grpId="0" animBg="1"/>
      <p:bldP spid="19" grpId="0" animBg="1"/>
      <p:bldP spid="20" grpId="0" animBg="1"/>
      <p:bldP spid="10" grpId="0" animBg="1"/>
      <p:bldP spid="16" grpId="0" animBg="1"/>
      <p:bldP spid="17"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F7A32B-D4D6-4F2B-6658-0F67E0002541}"/>
              </a:ext>
            </a:extLst>
          </p:cNvPr>
          <p:cNvSpPr>
            <a:spLocks noGrp="1"/>
          </p:cNvSpPr>
          <p:nvPr>
            <p:ph sz="quarter" idx="11"/>
          </p:nvPr>
        </p:nvSpPr>
        <p:spPr/>
        <p:txBody>
          <a:bodyPr/>
          <a:lstStyle/>
          <a:p>
            <a:r>
              <a:rPr lang="en-GB" dirty="0"/>
              <a:t>Annual Survey of Hours and Earnings (ASHE)</a:t>
            </a:r>
          </a:p>
          <a:p>
            <a:pPr lvl="1"/>
            <a:r>
              <a:rPr lang="en-GB" dirty="0"/>
              <a:t>important source of official statistics on earnings and working hours in the UK labour market</a:t>
            </a:r>
          </a:p>
          <a:p>
            <a:pPr lvl="1"/>
            <a:r>
              <a:rPr lang="en-GB" dirty="0"/>
              <a:t>Used by LPC to monitor the impact of NMW/NLW</a:t>
            </a:r>
          </a:p>
          <a:p>
            <a:pPr lvl="1"/>
            <a:r>
              <a:rPr lang="en-GB" dirty="0"/>
              <a:t>Used by DWP to analyse pension changes</a:t>
            </a:r>
          </a:p>
          <a:p>
            <a:pPr marL="457200" lvl="1" indent="0">
              <a:buNone/>
            </a:pPr>
            <a:endParaRPr lang="en-GB" dirty="0"/>
          </a:p>
          <a:p>
            <a:pPr lvl="1"/>
            <a:r>
              <a:rPr lang="en-GB" dirty="0"/>
              <a:t>1% sample of employee jobs, taken randomly from the PAYE register</a:t>
            </a:r>
          </a:p>
          <a:p>
            <a:pPr lvl="1"/>
            <a:r>
              <a:rPr lang="en-GB" dirty="0"/>
              <a:t>Survey completed by their employer if working in April each year</a:t>
            </a:r>
          </a:p>
          <a:p>
            <a:pPr lvl="1"/>
            <a:endParaRPr lang="en-GB" dirty="0"/>
          </a:p>
          <a:p>
            <a:pPr lvl="1"/>
            <a:endParaRPr lang="en-GB" dirty="0"/>
          </a:p>
          <a:p>
            <a:pPr lvl="1"/>
            <a:endParaRPr lang="en-GB" dirty="0"/>
          </a:p>
        </p:txBody>
      </p:sp>
      <p:sp>
        <p:nvSpPr>
          <p:cNvPr id="3" name="TextBox 2">
            <a:extLst>
              <a:ext uri="{FF2B5EF4-FFF2-40B4-BE49-F238E27FC236}">
                <a16:creationId xmlns:a16="http://schemas.microsoft.com/office/drawing/2014/main" id="{1AAE0FFF-4B5F-6E1E-BBD8-A9948FD269A8}"/>
              </a:ext>
            </a:extLst>
          </p:cNvPr>
          <p:cNvSpPr txBox="1"/>
          <p:nvPr/>
        </p:nvSpPr>
        <p:spPr>
          <a:xfrm>
            <a:off x="2795231" y="140600"/>
            <a:ext cx="8679977" cy="646331"/>
          </a:xfrm>
          <a:prstGeom prst="rect">
            <a:avLst/>
          </a:prstGeom>
          <a:noFill/>
        </p:spPr>
        <p:txBody>
          <a:bodyPr wrap="square" rtlCol="0">
            <a:spAutoFit/>
          </a:bodyPr>
          <a:lstStyle/>
          <a:p>
            <a:r>
              <a:rPr lang="en-GB" sz="2400" b="1" dirty="0"/>
              <a:t>ASHE</a:t>
            </a:r>
            <a:r>
              <a:rPr lang="en-GB" sz="3600" b="1" dirty="0">
                <a:solidFill>
                  <a:schemeClr val="accent6">
                    <a:lumMod val="75000"/>
                  </a:schemeClr>
                </a:solidFill>
              </a:rPr>
              <a:t> </a:t>
            </a:r>
            <a:r>
              <a:rPr lang="en-GB" sz="2400" b="1" dirty="0"/>
              <a:t>data</a:t>
            </a:r>
          </a:p>
        </p:txBody>
      </p:sp>
      <p:pic>
        <p:nvPicPr>
          <p:cNvPr id="17" name="Picture 16" descr="University of Stirling Logo">
            <a:extLst>
              <a:ext uri="{FF2B5EF4-FFF2-40B4-BE49-F238E27FC236}">
                <a16:creationId xmlns:a16="http://schemas.microsoft.com/office/drawing/2014/main" id="{D3AFA0F2-45F9-F496-73E3-80DBEF5CBA8A}"/>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135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0F5179-81B3-809A-5763-70B751A23D7E}"/>
              </a:ext>
            </a:extLst>
          </p:cNvPr>
          <p:cNvSpPr txBox="1"/>
          <p:nvPr/>
        </p:nvSpPr>
        <p:spPr>
          <a:xfrm>
            <a:off x="2795231" y="140600"/>
            <a:ext cx="8679977" cy="646331"/>
          </a:xfrm>
          <a:prstGeom prst="rect">
            <a:avLst/>
          </a:prstGeom>
          <a:noFill/>
        </p:spPr>
        <p:txBody>
          <a:bodyPr wrap="square" rtlCol="0">
            <a:spAutoFit/>
          </a:bodyPr>
          <a:lstStyle/>
          <a:p>
            <a:r>
              <a:rPr lang="en-GB" sz="3600" b="1" dirty="0">
                <a:solidFill>
                  <a:schemeClr val="accent6">
                    <a:lumMod val="75000"/>
                  </a:schemeClr>
                </a:solidFill>
              </a:rPr>
              <a:t>WED overview</a:t>
            </a:r>
          </a:p>
        </p:txBody>
      </p:sp>
      <p:pic>
        <p:nvPicPr>
          <p:cNvPr id="4" name="Picture 3" descr="University of Stirling Logo">
            <a:extLst>
              <a:ext uri="{FF2B5EF4-FFF2-40B4-BE49-F238E27FC236}">
                <a16:creationId xmlns:a16="http://schemas.microsoft.com/office/drawing/2014/main" id="{3095A390-C549-71C0-F028-8E533E71BB33}"/>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cxnSp>
        <p:nvCxnSpPr>
          <p:cNvPr id="14" name="Straight Arrow Connector 13">
            <a:extLst>
              <a:ext uri="{FF2B5EF4-FFF2-40B4-BE49-F238E27FC236}">
                <a16:creationId xmlns:a16="http://schemas.microsoft.com/office/drawing/2014/main" id="{4B02A6A4-EB46-0BF7-5133-F40E18B66796}"/>
              </a:ext>
            </a:extLst>
          </p:cNvPr>
          <p:cNvCxnSpPr/>
          <p:nvPr/>
        </p:nvCxnSpPr>
        <p:spPr>
          <a:xfrm>
            <a:off x="1102048" y="2860205"/>
            <a:ext cx="100413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EEE4242-E964-C308-066A-5D2EE9113274}"/>
              </a:ext>
            </a:extLst>
          </p:cNvPr>
          <p:cNvSpPr txBox="1"/>
          <p:nvPr/>
        </p:nvSpPr>
        <p:spPr>
          <a:xfrm>
            <a:off x="1789309" y="2389419"/>
            <a:ext cx="683489" cy="369332"/>
          </a:xfrm>
          <a:prstGeom prst="rect">
            <a:avLst/>
          </a:prstGeom>
          <a:noFill/>
        </p:spPr>
        <p:txBody>
          <a:bodyPr wrap="square" rtlCol="0">
            <a:spAutoFit/>
          </a:bodyPr>
          <a:lstStyle/>
          <a:p>
            <a:r>
              <a:rPr lang="en-GB" dirty="0"/>
              <a:t>2022</a:t>
            </a:r>
          </a:p>
        </p:txBody>
      </p:sp>
      <p:cxnSp>
        <p:nvCxnSpPr>
          <p:cNvPr id="16" name="Straight Connector 15">
            <a:extLst>
              <a:ext uri="{FF2B5EF4-FFF2-40B4-BE49-F238E27FC236}">
                <a16:creationId xmlns:a16="http://schemas.microsoft.com/office/drawing/2014/main" id="{E14835F5-9840-2793-E73F-82362FFCABA3}"/>
              </a:ext>
            </a:extLst>
          </p:cNvPr>
          <p:cNvCxnSpPr>
            <a:cxnSpLocks/>
          </p:cNvCxnSpPr>
          <p:nvPr/>
        </p:nvCxnSpPr>
        <p:spPr>
          <a:xfrm>
            <a:off x="2057162" y="2791077"/>
            <a:ext cx="0" cy="14570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FE0A099-0669-95A6-136C-3BE450150048}"/>
              </a:ext>
            </a:extLst>
          </p:cNvPr>
          <p:cNvSpPr txBox="1"/>
          <p:nvPr/>
        </p:nvSpPr>
        <p:spPr>
          <a:xfrm>
            <a:off x="671709" y="3059668"/>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‘Enhanced’ ASHE</a:t>
            </a:r>
          </a:p>
        </p:txBody>
      </p:sp>
      <p:sp>
        <p:nvSpPr>
          <p:cNvPr id="18" name="TextBox 17">
            <a:extLst>
              <a:ext uri="{FF2B5EF4-FFF2-40B4-BE49-F238E27FC236}">
                <a16:creationId xmlns:a16="http://schemas.microsoft.com/office/drawing/2014/main" id="{68179DDD-AA08-21F6-40D5-A99FABFD5893}"/>
              </a:ext>
            </a:extLst>
          </p:cNvPr>
          <p:cNvSpPr txBox="1"/>
          <p:nvPr/>
        </p:nvSpPr>
        <p:spPr>
          <a:xfrm>
            <a:off x="671709" y="3515813"/>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ASHE-Census 2011</a:t>
            </a:r>
          </a:p>
        </p:txBody>
      </p:sp>
      <p:cxnSp>
        <p:nvCxnSpPr>
          <p:cNvPr id="19" name="Straight Connector 18">
            <a:extLst>
              <a:ext uri="{FF2B5EF4-FFF2-40B4-BE49-F238E27FC236}">
                <a16:creationId xmlns:a16="http://schemas.microsoft.com/office/drawing/2014/main" id="{33E8CCD6-16B9-07A8-A1E9-17B152B1916B}"/>
              </a:ext>
            </a:extLst>
          </p:cNvPr>
          <p:cNvCxnSpPr/>
          <p:nvPr/>
        </p:nvCxnSpPr>
        <p:spPr>
          <a:xfrm>
            <a:off x="4257350" y="2795698"/>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59F52E7-BE76-229D-C491-11455768ECF7}"/>
              </a:ext>
            </a:extLst>
          </p:cNvPr>
          <p:cNvSpPr txBox="1"/>
          <p:nvPr/>
        </p:nvSpPr>
        <p:spPr>
          <a:xfrm>
            <a:off x="3915605" y="2389419"/>
            <a:ext cx="683489" cy="369332"/>
          </a:xfrm>
          <a:prstGeom prst="rect">
            <a:avLst/>
          </a:prstGeom>
          <a:noFill/>
        </p:spPr>
        <p:txBody>
          <a:bodyPr wrap="square" rtlCol="0">
            <a:spAutoFit/>
          </a:bodyPr>
          <a:lstStyle/>
          <a:p>
            <a:r>
              <a:rPr lang="en-GB" dirty="0"/>
              <a:t>2024</a:t>
            </a:r>
          </a:p>
        </p:txBody>
      </p:sp>
      <p:sp>
        <p:nvSpPr>
          <p:cNvPr id="21" name="TextBox 20">
            <a:extLst>
              <a:ext uri="{FF2B5EF4-FFF2-40B4-BE49-F238E27FC236}">
                <a16:creationId xmlns:a16="http://schemas.microsoft.com/office/drawing/2014/main" id="{199FD31E-D011-2F26-1776-09EA3ED3EA84}"/>
              </a:ext>
            </a:extLst>
          </p:cNvPr>
          <p:cNvSpPr txBox="1"/>
          <p:nvPr/>
        </p:nvSpPr>
        <p:spPr>
          <a:xfrm>
            <a:off x="3342950" y="3059668"/>
            <a:ext cx="2154739"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 - PAYE &amp; SA</a:t>
            </a:r>
          </a:p>
        </p:txBody>
      </p:sp>
      <p:sp>
        <p:nvSpPr>
          <p:cNvPr id="22" name="TextBox 21">
            <a:extLst>
              <a:ext uri="{FF2B5EF4-FFF2-40B4-BE49-F238E27FC236}">
                <a16:creationId xmlns:a16="http://schemas.microsoft.com/office/drawing/2014/main" id="{96047772-0A5D-6E41-2037-250F82FCA0AE}"/>
              </a:ext>
            </a:extLst>
          </p:cNvPr>
          <p:cNvSpPr txBox="1"/>
          <p:nvPr/>
        </p:nvSpPr>
        <p:spPr>
          <a:xfrm>
            <a:off x="5615301" y="3076719"/>
            <a:ext cx="3133588" cy="369332"/>
          </a:xfrm>
          <a:prstGeom prst="rect">
            <a:avLst/>
          </a:prstGeom>
          <a:noFill/>
          <a:ln>
            <a:solidFill>
              <a:schemeClr val="accent1"/>
            </a:solidFill>
          </a:ln>
        </p:spPr>
        <p:txBody>
          <a:bodyPr wrap="square" rtlCol="0">
            <a:spAutoFit/>
          </a:bodyPr>
          <a:lstStyle/>
          <a:p>
            <a:pPr marL="285750" indent="-285750">
              <a:buFont typeface="Courier New" panose="02070309020205020404" pitchFamily="49" charset="0"/>
              <a:buChar char="o"/>
            </a:pPr>
            <a:r>
              <a:rPr lang="en-GB" dirty="0">
                <a:solidFill>
                  <a:schemeClr val="accent1"/>
                </a:solidFill>
              </a:rPr>
              <a:t>ASHE - Migrant Scan Worker</a:t>
            </a:r>
          </a:p>
        </p:txBody>
      </p:sp>
      <p:sp>
        <p:nvSpPr>
          <p:cNvPr id="23" name="TextBox 22">
            <a:extLst>
              <a:ext uri="{FF2B5EF4-FFF2-40B4-BE49-F238E27FC236}">
                <a16:creationId xmlns:a16="http://schemas.microsoft.com/office/drawing/2014/main" id="{AD467DC2-FB16-FD64-1B15-DFE37FCCE0E5}"/>
              </a:ext>
            </a:extLst>
          </p:cNvPr>
          <p:cNvSpPr txBox="1"/>
          <p:nvPr/>
        </p:nvSpPr>
        <p:spPr>
          <a:xfrm>
            <a:off x="6177369" y="2391796"/>
            <a:ext cx="756351" cy="369332"/>
          </a:xfrm>
          <a:prstGeom prst="rect">
            <a:avLst/>
          </a:prstGeom>
          <a:noFill/>
        </p:spPr>
        <p:txBody>
          <a:bodyPr wrap="square" rtlCol="0">
            <a:spAutoFit/>
          </a:bodyPr>
          <a:lstStyle/>
          <a:p>
            <a:r>
              <a:rPr lang="en-GB" dirty="0">
                <a:solidFill>
                  <a:schemeClr val="accent1"/>
                </a:solidFill>
              </a:rPr>
              <a:t>2025</a:t>
            </a:r>
          </a:p>
        </p:txBody>
      </p:sp>
      <p:sp>
        <p:nvSpPr>
          <p:cNvPr id="24" name="TextBox 23">
            <a:extLst>
              <a:ext uri="{FF2B5EF4-FFF2-40B4-BE49-F238E27FC236}">
                <a16:creationId xmlns:a16="http://schemas.microsoft.com/office/drawing/2014/main" id="{B88BA0CF-C280-C1A9-5454-8019EA22D4E3}"/>
              </a:ext>
            </a:extLst>
          </p:cNvPr>
          <p:cNvSpPr txBox="1"/>
          <p:nvPr/>
        </p:nvSpPr>
        <p:spPr>
          <a:xfrm>
            <a:off x="8511995" y="2053947"/>
            <a:ext cx="1180281" cy="369329"/>
          </a:xfrm>
          <a:prstGeom prst="rect">
            <a:avLst/>
          </a:prstGeom>
          <a:noFill/>
        </p:spPr>
        <p:txBody>
          <a:bodyPr wrap="square" rtlCol="0">
            <a:spAutoFit/>
          </a:bodyPr>
          <a:lstStyle/>
          <a:p>
            <a:r>
              <a:rPr lang="en-GB" dirty="0">
                <a:solidFill>
                  <a:schemeClr val="accent1"/>
                </a:solidFill>
              </a:rPr>
              <a:t>Expected</a:t>
            </a:r>
          </a:p>
        </p:txBody>
      </p:sp>
      <p:sp>
        <p:nvSpPr>
          <p:cNvPr id="25" name="TextBox 24">
            <a:extLst>
              <a:ext uri="{FF2B5EF4-FFF2-40B4-BE49-F238E27FC236}">
                <a16:creationId xmlns:a16="http://schemas.microsoft.com/office/drawing/2014/main" id="{37428F1C-461B-B89B-94C2-9DB5EECD67A1}"/>
              </a:ext>
            </a:extLst>
          </p:cNvPr>
          <p:cNvSpPr txBox="1"/>
          <p:nvPr/>
        </p:nvSpPr>
        <p:spPr>
          <a:xfrm>
            <a:off x="8724736" y="2399098"/>
            <a:ext cx="1239133" cy="369332"/>
          </a:xfrm>
          <a:prstGeom prst="rect">
            <a:avLst/>
          </a:prstGeom>
          <a:noFill/>
        </p:spPr>
        <p:txBody>
          <a:bodyPr wrap="square" rtlCol="0">
            <a:spAutoFit/>
          </a:bodyPr>
          <a:lstStyle/>
          <a:p>
            <a:r>
              <a:rPr lang="en-GB" dirty="0">
                <a:solidFill>
                  <a:schemeClr val="accent1"/>
                </a:solidFill>
              </a:rPr>
              <a:t>2026</a:t>
            </a:r>
          </a:p>
        </p:txBody>
      </p:sp>
      <p:sp>
        <p:nvSpPr>
          <p:cNvPr id="26" name="TextBox 25">
            <a:extLst>
              <a:ext uri="{FF2B5EF4-FFF2-40B4-BE49-F238E27FC236}">
                <a16:creationId xmlns:a16="http://schemas.microsoft.com/office/drawing/2014/main" id="{73FDE5BF-7C87-6BE3-DD7E-399D2FE2AE45}"/>
              </a:ext>
            </a:extLst>
          </p:cNvPr>
          <p:cNvSpPr txBox="1"/>
          <p:nvPr/>
        </p:nvSpPr>
        <p:spPr>
          <a:xfrm>
            <a:off x="6964149" y="3536072"/>
            <a:ext cx="2632237" cy="369332"/>
          </a:xfrm>
          <a:prstGeom prst="rect">
            <a:avLst/>
          </a:prstGeom>
          <a:noFill/>
          <a:ln>
            <a:solidFill>
              <a:schemeClr val="accent1"/>
            </a:solidFill>
          </a:ln>
        </p:spPr>
        <p:txBody>
          <a:bodyPr wrap="square" rtlCol="0">
            <a:spAutoFit/>
          </a:bodyPr>
          <a:lstStyle/>
          <a:p>
            <a:pPr marL="285750" indent="-285750" algn="ctr">
              <a:buFont typeface="Courier New" panose="02070309020205020404" pitchFamily="49" charset="0"/>
              <a:buChar char="o"/>
            </a:pPr>
            <a:r>
              <a:rPr lang="en-GB" dirty="0">
                <a:solidFill>
                  <a:schemeClr val="accent1"/>
                </a:solidFill>
              </a:rPr>
              <a:t>ASHE-Census 2021</a:t>
            </a:r>
          </a:p>
        </p:txBody>
      </p:sp>
      <p:cxnSp>
        <p:nvCxnSpPr>
          <p:cNvPr id="27" name="Straight Connector 26">
            <a:extLst>
              <a:ext uri="{FF2B5EF4-FFF2-40B4-BE49-F238E27FC236}">
                <a16:creationId xmlns:a16="http://schemas.microsoft.com/office/drawing/2014/main" id="{26D70B33-C1C7-614F-5A76-EA2DBF989E66}"/>
              </a:ext>
            </a:extLst>
          </p:cNvPr>
          <p:cNvCxnSpPr>
            <a:cxnSpLocks/>
          </p:cNvCxnSpPr>
          <p:nvPr/>
        </p:nvCxnSpPr>
        <p:spPr>
          <a:xfrm>
            <a:off x="6481027" y="2793393"/>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DA06FFA-192A-7890-CB32-4A8325784153}"/>
              </a:ext>
            </a:extLst>
          </p:cNvPr>
          <p:cNvCxnSpPr/>
          <p:nvPr/>
        </p:nvCxnSpPr>
        <p:spPr>
          <a:xfrm>
            <a:off x="9011382" y="2774479"/>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26E185F-26C8-DCB9-7C21-DB9BA586DCAC}"/>
              </a:ext>
            </a:extLst>
          </p:cNvPr>
          <p:cNvSpPr txBox="1"/>
          <p:nvPr/>
        </p:nvSpPr>
        <p:spPr>
          <a:xfrm>
            <a:off x="6043619" y="2079936"/>
            <a:ext cx="1180281" cy="369329"/>
          </a:xfrm>
          <a:prstGeom prst="rect">
            <a:avLst/>
          </a:prstGeom>
          <a:noFill/>
        </p:spPr>
        <p:txBody>
          <a:bodyPr wrap="square" rtlCol="0">
            <a:spAutoFit/>
          </a:bodyPr>
          <a:lstStyle/>
          <a:p>
            <a:r>
              <a:rPr lang="en-GB" dirty="0">
                <a:solidFill>
                  <a:schemeClr val="accent1"/>
                </a:solidFill>
              </a:rPr>
              <a:t>Very soon</a:t>
            </a:r>
          </a:p>
        </p:txBody>
      </p:sp>
    </p:spTree>
    <p:extLst>
      <p:ext uri="{BB962C8B-B14F-4D97-AF65-F5344CB8AC3E}">
        <p14:creationId xmlns:p14="http://schemas.microsoft.com/office/powerpoint/2010/main" val="130443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2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p:bldP spid="26" grpId="0" animBg="1"/>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B6BA5-DD06-8F23-2D8A-B39AE9D7AC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0E38CE-576D-B201-CE9A-CDBF49EF04A6}"/>
              </a:ext>
            </a:extLst>
          </p:cNvPr>
          <p:cNvSpPr txBox="1"/>
          <p:nvPr/>
        </p:nvSpPr>
        <p:spPr>
          <a:xfrm>
            <a:off x="2795231" y="140600"/>
            <a:ext cx="8679977" cy="646331"/>
          </a:xfrm>
          <a:prstGeom prst="rect">
            <a:avLst/>
          </a:prstGeom>
          <a:noFill/>
        </p:spPr>
        <p:txBody>
          <a:bodyPr wrap="square" rtlCol="0">
            <a:spAutoFit/>
          </a:bodyPr>
          <a:lstStyle/>
          <a:p>
            <a:r>
              <a:rPr lang="en-GB" sz="3600" b="1" dirty="0">
                <a:solidFill>
                  <a:schemeClr val="accent6">
                    <a:lumMod val="75000"/>
                  </a:schemeClr>
                </a:solidFill>
              </a:rPr>
              <a:t>WED overview – WED team outputs</a:t>
            </a:r>
          </a:p>
        </p:txBody>
      </p:sp>
      <p:pic>
        <p:nvPicPr>
          <p:cNvPr id="4" name="Picture 3" descr="University of Stirling Logo">
            <a:extLst>
              <a:ext uri="{FF2B5EF4-FFF2-40B4-BE49-F238E27FC236}">
                <a16:creationId xmlns:a16="http://schemas.microsoft.com/office/drawing/2014/main" id="{B50CD21D-57C2-8617-3C5F-E2F6EF9845E9}"/>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cxnSp>
        <p:nvCxnSpPr>
          <p:cNvPr id="14" name="Straight Arrow Connector 13">
            <a:extLst>
              <a:ext uri="{FF2B5EF4-FFF2-40B4-BE49-F238E27FC236}">
                <a16:creationId xmlns:a16="http://schemas.microsoft.com/office/drawing/2014/main" id="{A0F6CD35-ADC9-EC86-6793-5A9996FA0BBB}"/>
              </a:ext>
            </a:extLst>
          </p:cNvPr>
          <p:cNvCxnSpPr/>
          <p:nvPr/>
        </p:nvCxnSpPr>
        <p:spPr>
          <a:xfrm>
            <a:off x="1102048" y="2860205"/>
            <a:ext cx="100413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C82691F-B5C8-9FB6-B931-E4A9EE346CA5}"/>
              </a:ext>
            </a:extLst>
          </p:cNvPr>
          <p:cNvSpPr txBox="1"/>
          <p:nvPr/>
        </p:nvSpPr>
        <p:spPr>
          <a:xfrm>
            <a:off x="1789309" y="2389419"/>
            <a:ext cx="683489" cy="369332"/>
          </a:xfrm>
          <a:prstGeom prst="rect">
            <a:avLst/>
          </a:prstGeom>
          <a:noFill/>
        </p:spPr>
        <p:txBody>
          <a:bodyPr wrap="square" rtlCol="0">
            <a:spAutoFit/>
          </a:bodyPr>
          <a:lstStyle/>
          <a:p>
            <a:r>
              <a:rPr lang="en-GB" dirty="0"/>
              <a:t>2022</a:t>
            </a:r>
          </a:p>
        </p:txBody>
      </p:sp>
      <p:cxnSp>
        <p:nvCxnSpPr>
          <p:cNvPr id="16" name="Straight Connector 15">
            <a:extLst>
              <a:ext uri="{FF2B5EF4-FFF2-40B4-BE49-F238E27FC236}">
                <a16:creationId xmlns:a16="http://schemas.microsoft.com/office/drawing/2014/main" id="{500DF79B-56BE-BB80-EFD8-4BAAD412475B}"/>
              </a:ext>
            </a:extLst>
          </p:cNvPr>
          <p:cNvCxnSpPr>
            <a:cxnSpLocks/>
          </p:cNvCxnSpPr>
          <p:nvPr/>
        </p:nvCxnSpPr>
        <p:spPr>
          <a:xfrm>
            <a:off x="2057162" y="2791077"/>
            <a:ext cx="0" cy="14570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828EB90-92D3-F157-CD16-76B43FB15DA3}"/>
              </a:ext>
            </a:extLst>
          </p:cNvPr>
          <p:cNvSpPr txBox="1"/>
          <p:nvPr/>
        </p:nvSpPr>
        <p:spPr>
          <a:xfrm>
            <a:off x="671709" y="3059668"/>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‘Enhanced’ ASHE</a:t>
            </a:r>
          </a:p>
        </p:txBody>
      </p:sp>
      <p:sp>
        <p:nvSpPr>
          <p:cNvPr id="18" name="TextBox 17">
            <a:extLst>
              <a:ext uri="{FF2B5EF4-FFF2-40B4-BE49-F238E27FC236}">
                <a16:creationId xmlns:a16="http://schemas.microsoft.com/office/drawing/2014/main" id="{20B47029-E76E-CB9F-2FAB-8497AC793C17}"/>
              </a:ext>
            </a:extLst>
          </p:cNvPr>
          <p:cNvSpPr txBox="1"/>
          <p:nvPr/>
        </p:nvSpPr>
        <p:spPr>
          <a:xfrm>
            <a:off x="671709" y="3515813"/>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ASHE-Census 2011</a:t>
            </a:r>
          </a:p>
        </p:txBody>
      </p:sp>
      <p:cxnSp>
        <p:nvCxnSpPr>
          <p:cNvPr id="19" name="Straight Connector 18">
            <a:extLst>
              <a:ext uri="{FF2B5EF4-FFF2-40B4-BE49-F238E27FC236}">
                <a16:creationId xmlns:a16="http://schemas.microsoft.com/office/drawing/2014/main" id="{1D6922E6-2599-ABB5-0353-1E36445B15E2}"/>
              </a:ext>
            </a:extLst>
          </p:cNvPr>
          <p:cNvCxnSpPr/>
          <p:nvPr/>
        </p:nvCxnSpPr>
        <p:spPr>
          <a:xfrm>
            <a:off x="4257350" y="2795698"/>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D5AD7D6-A2AC-BDAD-A02C-86152FEFF91C}"/>
              </a:ext>
            </a:extLst>
          </p:cNvPr>
          <p:cNvSpPr txBox="1"/>
          <p:nvPr/>
        </p:nvSpPr>
        <p:spPr>
          <a:xfrm>
            <a:off x="3915605" y="2389419"/>
            <a:ext cx="683489" cy="369332"/>
          </a:xfrm>
          <a:prstGeom prst="rect">
            <a:avLst/>
          </a:prstGeom>
          <a:noFill/>
        </p:spPr>
        <p:txBody>
          <a:bodyPr wrap="square" rtlCol="0">
            <a:spAutoFit/>
          </a:bodyPr>
          <a:lstStyle/>
          <a:p>
            <a:r>
              <a:rPr lang="en-GB" dirty="0"/>
              <a:t>2024</a:t>
            </a:r>
          </a:p>
        </p:txBody>
      </p:sp>
      <p:sp>
        <p:nvSpPr>
          <p:cNvPr id="21" name="TextBox 20">
            <a:extLst>
              <a:ext uri="{FF2B5EF4-FFF2-40B4-BE49-F238E27FC236}">
                <a16:creationId xmlns:a16="http://schemas.microsoft.com/office/drawing/2014/main" id="{ABE133C9-0321-10DF-ADB6-8D94D1BF968D}"/>
              </a:ext>
            </a:extLst>
          </p:cNvPr>
          <p:cNvSpPr txBox="1"/>
          <p:nvPr/>
        </p:nvSpPr>
        <p:spPr>
          <a:xfrm>
            <a:off x="3342950" y="3059668"/>
            <a:ext cx="2154739"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 - PAYE &amp; SA</a:t>
            </a:r>
          </a:p>
        </p:txBody>
      </p:sp>
      <p:sp>
        <p:nvSpPr>
          <p:cNvPr id="22" name="TextBox 21">
            <a:extLst>
              <a:ext uri="{FF2B5EF4-FFF2-40B4-BE49-F238E27FC236}">
                <a16:creationId xmlns:a16="http://schemas.microsoft.com/office/drawing/2014/main" id="{60FB9A29-C50C-FD3B-0E28-2FC89C8F4E76}"/>
              </a:ext>
            </a:extLst>
          </p:cNvPr>
          <p:cNvSpPr txBox="1"/>
          <p:nvPr/>
        </p:nvSpPr>
        <p:spPr>
          <a:xfrm>
            <a:off x="5615301" y="3076719"/>
            <a:ext cx="3133588" cy="369332"/>
          </a:xfrm>
          <a:prstGeom prst="rect">
            <a:avLst/>
          </a:prstGeom>
          <a:noFill/>
          <a:ln>
            <a:solidFill>
              <a:schemeClr val="accent1"/>
            </a:solidFill>
          </a:ln>
        </p:spPr>
        <p:txBody>
          <a:bodyPr wrap="square" rtlCol="0">
            <a:spAutoFit/>
          </a:bodyPr>
          <a:lstStyle/>
          <a:p>
            <a:pPr marL="285750" indent="-285750">
              <a:buFont typeface="Courier New" panose="02070309020205020404" pitchFamily="49" charset="0"/>
              <a:buChar char="o"/>
            </a:pPr>
            <a:r>
              <a:rPr lang="en-GB" dirty="0">
                <a:solidFill>
                  <a:schemeClr val="accent1"/>
                </a:solidFill>
              </a:rPr>
              <a:t>ASHE - Migrant Scan Worker</a:t>
            </a:r>
          </a:p>
        </p:txBody>
      </p:sp>
      <p:sp>
        <p:nvSpPr>
          <p:cNvPr id="23" name="TextBox 22">
            <a:extLst>
              <a:ext uri="{FF2B5EF4-FFF2-40B4-BE49-F238E27FC236}">
                <a16:creationId xmlns:a16="http://schemas.microsoft.com/office/drawing/2014/main" id="{0D1E4DDA-2FCC-6234-3DBE-CE4DC9337CD2}"/>
              </a:ext>
            </a:extLst>
          </p:cNvPr>
          <p:cNvSpPr txBox="1"/>
          <p:nvPr/>
        </p:nvSpPr>
        <p:spPr>
          <a:xfrm>
            <a:off x="6177369" y="2391796"/>
            <a:ext cx="756351" cy="369332"/>
          </a:xfrm>
          <a:prstGeom prst="rect">
            <a:avLst/>
          </a:prstGeom>
          <a:noFill/>
        </p:spPr>
        <p:txBody>
          <a:bodyPr wrap="square" rtlCol="0">
            <a:spAutoFit/>
          </a:bodyPr>
          <a:lstStyle/>
          <a:p>
            <a:r>
              <a:rPr lang="en-GB" dirty="0">
                <a:solidFill>
                  <a:schemeClr val="accent1"/>
                </a:solidFill>
              </a:rPr>
              <a:t>2025</a:t>
            </a:r>
          </a:p>
        </p:txBody>
      </p:sp>
      <p:sp>
        <p:nvSpPr>
          <p:cNvPr id="24" name="TextBox 23">
            <a:extLst>
              <a:ext uri="{FF2B5EF4-FFF2-40B4-BE49-F238E27FC236}">
                <a16:creationId xmlns:a16="http://schemas.microsoft.com/office/drawing/2014/main" id="{64D4EF43-571C-0061-769A-DF1449CE3A46}"/>
              </a:ext>
            </a:extLst>
          </p:cNvPr>
          <p:cNvSpPr txBox="1"/>
          <p:nvPr/>
        </p:nvSpPr>
        <p:spPr>
          <a:xfrm>
            <a:off x="8511995" y="2053947"/>
            <a:ext cx="1180281" cy="369329"/>
          </a:xfrm>
          <a:prstGeom prst="rect">
            <a:avLst/>
          </a:prstGeom>
          <a:noFill/>
        </p:spPr>
        <p:txBody>
          <a:bodyPr wrap="square" rtlCol="0">
            <a:spAutoFit/>
          </a:bodyPr>
          <a:lstStyle/>
          <a:p>
            <a:r>
              <a:rPr lang="en-GB" dirty="0">
                <a:solidFill>
                  <a:schemeClr val="accent1"/>
                </a:solidFill>
              </a:rPr>
              <a:t>Expected</a:t>
            </a:r>
          </a:p>
        </p:txBody>
      </p:sp>
      <p:sp>
        <p:nvSpPr>
          <p:cNvPr id="25" name="TextBox 24">
            <a:extLst>
              <a:ext uri="{FF2B5EF4-FFF2-40B4-BE49-F238E27FC236}">
                <a16:creationId xmlns:a16="http://schemas.microsoft.com/office/drawing/2014/main" id="{2441F462-F451-E124-F1B6-90955054AD8C}"/>
              </a:ext>
            </a:extLst>
          </p:cNvPr>
          <p:cNvSpPr txBox="1"/>
          <p:nvPr/>
        </p:nvSpPr>
        <p:spPr>
          <a:xfrm>
            <a:off x="8724736" y="2399098"/>
            <a:ext cx="1239133" cy="369332"/>
          </a:xfrm>
          <a:prstGeom prst="rect">
            <a:avLst/>
          </a:prstGeom>
          <a:noFill/>
        </p:spPr>
        <p:txBody>
          <a:bodyPr wrap="square" rtlCol="0">
            <a:spAutoFit/>
          </a:bodyPr>
          <a:lstStyle/>
          <a:p>
            <a:r>
              <a:rPr lang="en-GB" dirty="0">
                <a:solidFill>
                  <a:schemeClr val="accent1"/>
                </a:solidFill>
              </a:rPr>
              <a:t>2026</a:t>
            </a:r>
          </a:p>
        </p:txBody>
      </p:sp>
      <p:sp>
        <p:nvSpPr>
          <p:cNvPr id="26" name="TextBox 25">
            <a:extLst>
              <a:ext uri="{FF2B5EF4-FFF2-40B4-BE49-F238E27FC236}">
                <a16:creationId xmlns:a16="http://schemas.microsoft.com/office/drawing/2014/main" id="{2FD398D5-F8D3-EDED-0441-985117BD0175}"/>
              </a:ext>
            </a:extLst>
          </p:cNvPr>
          <p:cNvSpPr txBox="1"/>
          <p:nvPr/>
        </p:nvSpPr>
        <p:spPr>
          <a:xfrm>
            <a:off x="6964149" y="3536072"/>
            <a:ext cx="2632237" cy="369332"/>
          </a:xfrm>
          <a:prstGeom prst="rect">
            <a:avLst/>
          </a:prstGeom>
          <a:noFill/>
          <a:ln>
            <a:solidFill>
              <a:schemeClr val="accent1"/>
            </a:solidFill>
          </a:ln>
        </p:spPr>
        <p:txBody>
          <a:bodyPr wrap="square" rtlCol="0">
            <a:spAutoFit/>
          </a:bodyPr>
          <a:lstStyle/>
          <a:p>
            <a:pPr marL="285750" indent="-285750" algn="ctr">
              <a:buFont typeface="Courier New" panose="02070309020205020404" pitchFamily="49" charset="0"/>
              <a:buChar char="o"/>
            </a:pPr>
            <a:r>
              <a:rPr lang="en-GB" dirty="0">
                <a:solidFill>
                  <a:schemeClr val="accent1"/>
                </a:solidFill>
              </a:rPr>
              <a:t>ASHE-Census 2021</a:t>
            </a:r>
          </a:p>
        </p:txBody>
      </p:sp>
      <p:cxnSp>
        <p:nvCxnSpPr>
          <p:cNvPr id="27" name="Straight Connector 26">
            <a:extLst>
              <a:ext uri="{FF2B5EF4-FFF2-40B4-BE49-F238E27FC236}">
                <a16:creationId xmlns:a16="http://schemas.microsoft.com/office/drawing/2014/main" id="{A8B81EC6-7171-81E4-8AD7-86D68840DBB4}"/>
              </a:ext>
            </a:extLst>
          </p:cNvPr>
          <p:cNvCxnSpPr>
            <a:cxnSpLocks/>
          </p:cNvCxnSpPr>
          <p:nvPr/>
        </p:nvCxnSpPr>
        <p:spPr>
          <a:xfrm>
            <a:off x="6481027" y="2793393"/>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E669F7-3777-7E6F-7AE8-122CD8AE9D32}"/>
              </a:ext>
            </a:extLst>
          </p:cNvPr>
          <p:cNvCxnSpPr/>
          <p:nvPr/>
        </p:nvCxnSpPr>
        <p:spPr>
          <a:xfrm>
            <a:off x="9011382" y="2774479"/>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99E453-EBE7-FF19-32AA-2BBDE5ADA2D2}"/>
              </a:ext>
            </a:extLst>
          </p:cNvPr>
          <p:cNvSpPr txBox="1"/>
          <p:nvPr/>
        </p:nvSpPr>
        <p:spPr>
          <a:xfrm>
            <a:off x="6043619" y="2079936"/>
            <a:ext cx="1180281" cy="369329"/>
          </a:xfrm>
          <a:prstGeom prst="rect">
            <a:avLst/>
          </a:prstGeom>
          <a:noFill/>
        </p:spPr>
        <p:txBody>
          <a:bodyPr wrap="square" rtlCol="0">
            <a:spAutoFit/>
          </a:bodyPr>
          <a:lstStyle/>
          <a:p>
            <a:r>
              <a:rPr lang="en-GB" dirty="0">
                <a:solidFill>
                  <a:schemeClr val="accent1"/>
                </a:solidFill>
              </a:rPr>
              <a:t>Very soon</a:t>
            </a:r>
          </a:p>
        </p:txBody>
      </p:sp>
      <p:sp>
        <p:nvSpPr>
          <p:cNvPr id="2" name="Flowchart: Multidocument 1">
            <a:extLst>
              <a:ext uri="{FF2B5EF4-FFF2-40B4-BE49-F238E27FC236}">
                <a16:creationId xmlns:a16="http://schemas.microsoft.com/office/drawing/2014/main" id="{D02FCFDA-23F0-6C5F-9307-01E28222867A}"/>
              </a:ext>
            </a:extLst>
          </p:cNvPr>
          <p:cNvSpPr/>
          <p:nvPr/>
        </p:nvSpPr>
        <p:spPr>
          <a:xfrm>
            <a:off x="2966333" y="941147"/>
            <a:ext cx="5264869" cy="1817603"/>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Papers:</a:t>
            </a:r>
          </a:p>
          <a:p>
            <a:pPr marL="285750" indent="-285750">
              <a:buFont typeface="Arial" panose="020B0604020202020204" pitchFamily="34" charset="0"/>
              <a:buChar char="•"/>
            </a:pPr>
            <a:r>
              <a:rPr lang="en-GB" dirty="0"/>
              <a:t>gender/ethnicity  wage gap in firms</a:t>
            </a:r>
          </a:p>
          <a:p>
            <a:pPr marL="285750" indent="-285750">
              <a:buFont typeface="Arial" panose="020B0604020202020204" pitchFamily="34" charset="0"/>
              <a:buChar char="•"/>
            </a:pPr>
            <a:r>
              <a:rPr lang="en-GB" dirty="0"/>
              <a:t>sampling bias in ASHE</a:t>
            </a:r>
          </a:p>
          <a:p>
            <a:pPr marL="285750" indent="-285750">
              <a:buFont typeface="Arial" panose="020B0604020202020204" pitchFamily="34" charset="0"/>
              <a:buChar char="•"/>
            </a:pPr>
            <a:r>
              <a:rPr lang="en-GB" dirty="0"/>
              <a:t>Quality measures in ASHE geography</a:t>
            </a:r>
          </a:p>
        </p:txBody>
      </p:sp>
      <p:cxnSp>
        <p:nvCxnSpPr>
          <p:cNvPr id="6" name="Straight Arrow Connector 5">
            <a:extLst>
              <a:ext uri="{FF2B5EF4-FFF2-40B4-BE49-F238E27FC236}">
                <a16:creationId xmlns:a16="http://schemas.microsoft.com/office/drawing/2014/main" id="{0F9D273A-41DD-AD7E-51DD-0F884F48D558}"/>
              </a:ext>
            </a:extLst>
          </p:cNvPr>
          <p:cNvCxnSpPr>
            <a:cxnSpLocks/>
          </p:cNvCxnSpPr>
          <p:nvPr/>
        </p:nvCxnSpPr>
        <p:spPr>
          <a:xfrm flipH="1">
            <a:off x="2286000" y="1828800"/>
            <a:ext cx="661938" cy="1247919"/>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8" name="Flowchart: Multidocument 7">
            <a:extLst>
              <a:ext uri="{FF2B5EF4-FFF2-40B4-BE49-F238E27FC236}">
                <a16:creationId xmlns:a16="http://schemas.microsoft.com/office/drawing/2014/main" id="{6D28BA76-3CB4-3952-AC44-3746FBD43AF3}"/>
              </a:ext>
            </a:extLst>
          </p:cNvPr>
          <p:cNvSpPr/>
          <p:nvPr/>
        </p:nvSpPr>
        <p:spPr>
          <a:xfrm>
            <a:off x="6096000" y="4223372"/>
            <a:ext cx="5264869" cy="1817603"/>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Data descriptions:</a:t>
            </a:r>
          </a:p>
          <a:p>
            <a:pPr marL="285750" indent="-285750">
              <a:buFont typeface="Arial" panose="020B0604020202020204" pitchFamily="34" charset="0"/>
              <a:buChar char="•"/>
            </a:pPr>
            <a:r>
              <a:rPr lang="en-GB" dirty="0"/>
              <a:t>Quick Guide</a:t>
            </a:r>
          </a:p>
          <a:p>
            <a:pPr marL="285750" indent="-285750">
              <a:buFont typeface="Arial" panose="020B0604020202020204" pitchFamily="34" charset="0"/>
              <a:buChar char="•"/>
            </a:pPr>
            <a:r>
              <a:rPr lang="en-GB" dirty="0"/>
              <a:t>‘Data Explained’</a:t>
            </a:r>
          </a:p>
          <a:p>
            <a:pPr marL="285750" indent="-285750">
              <a:buFont typeface="Arial" panose="020B0604020202020204" pitchFamily="34" charset="0"/>
              <a:buChar char="•"/>
            </a:pPr>
            <a:r>
              <a:rPr lang="en-GB" dirty="0"/>
              <a:t>‘Data Insights’</a:t>
            </a:r>
          </a:p>
        </p:txBody>
      </p:sp>
      <p:cxnSp>
        <p:nvCxnSpPr>
          <p:cNvPr id="9" name="Straight Arrow Connector 8">
            <a:extLst>
              <a:ext uri="{FF2B5EF4-FFF2-40B4-BE49-F238E27FC236}">
                <a16:creationId xmlns:a16="http://schemas.microsoft.com/office/drawing/2014/main" id="{E3B90795-9E8B-A2F4-1B51-F2021ED18FE8}"/>
              </a:ext>
            </a:extLst>
          </p:cNvPr>
          <p:cNvCxnSpPr>
            <a:cxnSpLocks/>
          </p:cNvCxnSpPr>
          <p:nvPr/>
        </p:nvCxnSpPr>
        <p:spPr>
          <a:xfrm flipH="1" flipV="1">
            <a:off x="4420319" y="3550799"/>
            <a:ext cx="1510581" cy="1581374"/>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7D17B81-F50F-EEF3-D25D-7441E2C9940D}"/>
              </a:ext>
            </a:extLst>
          </p:cNvPr>
          <p:cNvCxnSpPr>
            <a:cxnSpLocks/>
          </p:cNvCxnSpPr>
          <p:nvPr/>
        </p:nvCxnSpPr>
        <p:spPr>
          <a:xfrm flipH="1" flipV="1">
            <a:off x="6043619" y="3515813"/>
            <a:ext cx="217483" cy="825673"/>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90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EC65E-7CC1-48F0-3817-A16C9BA2C0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CBC1B1-3E1A-24F2-A8D3-F09D171320CA}"/>
              </a:ext>
            </a:extLst>
          </p:cNvPr>
          <p:cNvSpPr txBox="1"/>
          <p:nvPr/>
        </p:nvSpPr>
        <p:spPr>
          <a:xfrm>
            <a:off x="2795231" y="140600"/>
            <a:ext cx="8679977" cy="646331"/>
          </a:xfrm>
          <a:prstGeom prst="rect">
            <a:avLst/>
          </a:prstGeom>
          <a:noFill/>
        </p:spPr>
        <p:txBody>
          <a:bodyPr wrap="square" rtlCol="0">
            <a:spAutoFit/>
          </a:bodyPr>
          <a:lstStyle/>
          <a:p>
            <a:r>
              <a:rPr lang="en-GB" sz="3600" b="1" dirty="0">
                <a:solidFill>
                  <a:schemeClr val="accent6">
                    <a:lumMod val="75000"/>
                  </a:schemeClr>
                </a:solidFill>
              </a:rPr>
              <a:t>WED overview – other teams</a:t>
            </a:r>
          </a:p>
        </p:txBody>
      </p:sp>
      <p:pic>
        <p:nvPicPr>
          <p:cNvPr id="4" name="Picture 3" descr="University of Stirling Logo">
            <a:extLst>
              <a:ext uri="{FF2B5EF4-FFF2-40B4-BE49-F238E27FC236}">
                <a16:creationId xmlns:a16="http://schemas.microsoft.com/office/drawing/2014/main" id="{17DD7123-24CD-65C7-4B6C-B7496D0A212C}"/>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cxnSp>
        <p:nvCxnSpPr>
          <p:cNvPr id="14" name="Straight Arrow Connector 13">
            <a:extLst>
              <a:ext uri="{FF2B5EF4-FFF2-40B4-BE49-F238E27FC236}">
                <a16:creationId xmlns:a16="http://schemas.microsoft.com/office/drawing/2014/main" id="{A4661918-5267-1A25-F0E8-EB685795754E}"/>
              </a:ext>
            </a:extLst>
          </p:cNvPr>
          <p:cNvCxnSpPr/>
          <p:nvPr/>
        </p:nvCxnSpPr>
        <p:spPr>
          <a:xfrm>
            <a:off x="1102048" y="2860205"/>
            <a:ext cx="100413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2692A5C-1D60-092E-1C62-0A0161A3B6BB}"/>
              </a:ext>
            </a:extLst>
          </p:cNvPr>
          <p:cNvSpPr txBox="1"/>
          <p:nvPr/>
        </p:nvSpPr>
        <p:spPr>
          <a:xfrm>
            <a:off x="1789309" y="2389419"/>
            <a:ext cx="683489" cy="369332"/>
          </a:xfrm>
          <a:prstGeom prst="rect">
            <a:avLst/>
          </a:prstGeom>
          <a:noFill/>
        </p:spPr>
        <p:txBody>
          <a:bodyPr wrap="square" rtlCol="0">
            <a:spAutoFit/>
          </a:bodyPr>
          <a:lstStyle/>
          <a:p>
            <a:r>
              <a:rPr lang="en-GB" dirty="0"/>
              <a:t>2022</a:t>
            </a:r>
          </a:p>
        </p:txBody>
      </p:sp>
      <p:cxnSp>
        <p:nvCxnSpPr>
          <p:cNvPr id="16" name="Straight Connector 15">
            <a:extLst>
              <a:ext uri="{FF2B5EF4-FFF2-40B4-BE49-F238E27FC236}">
                <a16:creationId xmlns:a16="http://schemas.microsoft.com/office/drawing/2014/main" id="{4D08AE0A-266C-35EC-4173-BAEB636B5AB8}"/>
              </a:ext>
            </a:extLst>
          </p:cNvPr>
          <p:cNvCxnSpPr>
            <a:cxnSpLocks/>
          </p:cNvCxnSpPr>
          <p:nvPr/>
        </p:nvCxnSpPr>
        <p:spPr>
          <a:xfrm>
            <a:off x="2057162" y="2791077"/>
            <a:ext cx="0" cy="14570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ECFF6AE-3BEE-B424-D3A0-8BD61A1B0965}"/>
              </a:ext>
            </a:extLst>
          </p:cNvPr>
          <p:cNvSpPr txBox="1"/>
          <p:nvPr/>
        </p:nvSpPr>
        <p:spPr>
          <a:xfrm>
            <a:off x="671709" y="3059668"/>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‘Enhanced’ ASHE</a:t>
            </a:r>
          </a:p>
        </p:txBody>
      </p:sp>
      <p:sp>
        <p:nvSpPr>
          <p:cNvPr id="18" name="TextBox 17">
            <a:extLst>
              <a:ext uri="{FF2B5EF4-FFF2-40B4-BE49-F238E27FC236}">
                <a16:creationId xmlns:a16="http://schemas.microsoft.com/office/drawing/2014/main" id="{B6A1FF8F-12A6-59BF-E27C-860DA70A6262}"/>
              </a:ext>
            </a:extLst>
          </p:cNvPr>
          <p:cNvSpPr txBox="1"/>
          <p:nvPr/>
        </p:nvSpPr>
        <p:spPr>
          <a:xfrm>
            <a:off x="671709" y="3515813"/>
            <a:ext cx="2512288"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ASHE-Census 2011</a:t>
            </a:r>
          </a:p>
        </p:txBody>
      </p:sp>
      <p:cxnSp>
        <p:nvCxnSpPr>
          <p:cNvPr id="19" name="Straight Connector 18">
            <a:extLst>
              <a:ext uri="{FF2B5EF4-FFF2-40B4-BE49-F238E27FC236}">
                <a16:creationId xmlns:a16="http://schemas.microsoft.com/office/drawing/2014/main" id="{55F54FAB-9135-BAE2-0EBA-BA53A7D2408C}"/>
              </a:ext>
            </a:extLst>
          </p:cNvPr>
          <p:cNvCxnSpPr/>
          <p:nvPr/>
        </p:nvCxnSpPr>
        <p:spPr>
          <a:xfrm>
            <a:off x="4257350" y="2795698"/>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2633849-98DB-89BB-EEEA-7968083D1AD1}"/>
              </a:ext>
            </a:extLst>
          </p:cNvPr>
          <p:cNvSpPr txBox="1"/>
          <p:nvPr/>
        </p:nvSpPr>
        <p:spPr>
          <a:xfrm>
            <a:off x="3915605" y="2389419"/>
            <a:ext cx="683489" cy="369332"/>
          </a:xfrm>
          <a:prstGeom prst="rect">
            <a:avLst/>
          </a:prstGeom>
          <a:noFill/>
        </p:spPr>
        <p:txBody>
          <a:bodyPr wrap="square" rtlCol="0">
            <a:spAutoFit/>
          </a:bodyPr>
          <a:lstStyle/>
          <a:p>
            <a:r>
              <a:rPr lang="en-GB" dirty="0"/>
              <a:t>2024</a:t>
            </a:r>
          </a:p>
        </p:txBody>
      </p:sp>
      <p:sp>
        <p:nvSpPr>
          <p:cNvPr id="21" name="TextBox 20">
            <a:extLst>
              <a:ext uri="{FF2B5EF4-FFF2-40B4-BE49-F238E27FC236}">
                <a16:creationId xmlns:a16="http://schemas.microsoft.com/office/drawing/2014/main" id="{B85CAB40-D5EA-B8EA-8AD8-868C90D949EF}"/>
              </a:ext>
            </a:extLst>
          </p:cNvPr>
          <p:cNvSpPr txBox="1"/>
          <p:nvPr/>
        </p:nvSpPr>
        <p:spPr>
          <a:xfrm>
            <a:off x="3342950" y="3059668"/>
            <a:ext cx="2154739"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ü"/>
            </a:pPr>
            <a:r>
              <a:rPr lang="en-GB" dirty="0"/>
              <a:t>ASHE - PAYE &amp; SA</a:t>
            </a:r>
          </a:p>
        </p:txBody>
      </p:sp>
      <p:sp>
        <p:nvSpPr>
          <p:cNvPr id="22" name="TextBox 21">
            <a:extLst>
              <a:ext uri="{FF2B5EF4-FFF2-40B4-BE49-F238E27FC236}">
                <a16:creationId xmlns:a16="http://schemas.microsoft.com/office/drawing/2014/main" id="{87753BA1-6CA9-E212-B2C7-172C886051BC}"/>
              </a:ext>
            </a:extLst>
          </p:cNvPr>
          <p:cNvSpPr txBox="1"/>
          <p:nvPr/>
        </p:nvSpPr>
        <p:spPr>
          <a:xfrm>
            <a:off x="5615301" y="3076719"/>
            <a:ext cx="3133588" cy="369332"/>
          </a:xfrm>
          <a:prstGeom prst="rect">
            <a:avLst/>
          </a:prstGeom>
          <a:noFill/>
          <a:ln>
            <a:solidFill>
              <a:schemeClr val="accent1"/>
            </a:solidFill>
          </a:ln>
        </p:spPr>
        <p:txBody>
          <a:bodyPr wrap="square" rtlCol="0">
            <a:spAutoFit/>
          </a:bodyPr>
          <a:lstStyle/>
          <a:p>
            <a:pPr marL="285750" indent="-285750">
              <a:buFont typeface="Courier New" panose="02070309020205020404" pitchFamily="49" charset="0"/>
              <a:buChar char="o"/>
            </a:pPr>
            <a:r>
              <a:rPr lang="en-GB" dirty="0">
                <a:solidFill>
                  <a:schemeClr val="accent1"/>
                </a:solidFill>
              </a:rPr>
              <a:t>ASHE - Migrant Scan Worker</a:t>
            </a:r>
          </a:p>
        </p:txBody>
      </p:sp>
      <p:sp>
        <p:nvSpPr>
          <p:cNvPr id="23" name="TextBox 22">
            <a:extLst>
              <a:ext uri="{FF2B5EF4-FFF2-40B4-BE49-F238E27FC236}">
                <a16:creationId xmlns:a16="http://schemas.microsoft.com/office/drawing/2014/main" id="{A60D5AC3-EDC8-6C12-7736-89AE4F34E02E}"/>
              </a:ext>
            </a:extLst>
          </p:cNvPr>
          <p:cNvSpPr txBox="1"/>
          <p:nvPr/>
        </p:nvSpPr>
        <p:spPr>
          <a:xfrm>
            <a:off x="6177369" y="2391796"/>
            <a:ext cx="756351" cy="369332"/>
          </a:xfrm>
          <a:prstGeom prst="rect">
            <a:avLst/>
          </a:prstGeom>
          <a:noFill/>
        </p:spPr>
        <p:txBody>
          <a:bodyPr wrap="square" rtlCol="0">
            <a:spAutoFit/>
          </a:bodyPr>
          <a:lstStyle/>
          <a:p>
            <a:r>
              <a:rPr lang="en-GB" dirty="0">
                <a:solidFill>
                  <a:schemeClr val="accent1"/>
                </a:solidFill>
              </a:rPr>
              <a:t>2025</a:t>
            </a:r>
          </a:p>
        </p:txBody>
      </p:sp>
      <p:sp>
        <p:nvSpPr>
          <p:cNvPr id="24" name="TextBox 23">
            <a:extLst>
              <a:ext uri="{FF2B5EF4-FFF2-40B4-BE49-F238E27FC236}">
                <a16:creationId xmlns:a16="http://schemas.microsoft.com/office/drawing/2014/main" id="{ACAAE437-A430-9DEC-061E-00DF4D479624}"/>
              </a:ext>
            </a:extLst>
          </p:cNvPr>
          <p:cNvSpPr txBox="1"/>
          <p:nvPr/>
        </p:nvSpPr>
        <p:spPr>
          <a:xfrm>
            <a:off x="8511995" y="2053947"/>
            <a:ext cx="1180281" cy="369329"/>
          </a:xfrm>
          <a:prstGeom prst="rect">
            <a:avLst/>
          </a:prstGeom>
          <a:noFill/>
        </p:spPr>
        <p:txBody>
          <a:bodyPr wrap="square" rtlCol="0">
            <a:spAutoFit/>
          </a:bodyPr>
          <a:lstStyle/>
          <a:p>
            <a:r>
              <a:rPr lang="en-GB" dirty="0">
                <a:solidFill>
                  <a:schemeClr val="accent1"/>
                </a:solidFill>
              </a:rPr>
              <a:t>Expected</a:t>
            </a:r>
          </a:p>
        </p:txBody>
      </p:sp>
      <p:sp>
        <p:nvSpPr>
          <p:cNvPr id="25" name="TextBox 24">
            <a:extLst>
              <a:ext uri="{FF2B5EF4-FFF2-40B4-BE49-F238E27FC236}">
                <a16:creationId xmlns:a16="http://schemas.microsoft.com/office/drawing/2014/main" id="{A8E99BDF-15B2-7BA5-3BB6-B8929077F776}"/>
              </a:ext>
            </a:extLst>
          </p:cNvPr>
          <p:cNvSpPr txBox="1"/>
          <p:nvPr/>
        </p:nvSpPr>
        <p:spPr>
          <a:xfrm>
            <a:off x="8724736" y="2399098"/>
            <a:ext cx="1239133" cy="369332"/>
          </a:xfrm>
          <a:prstGeom prst="rect">
            <a:avLst/>
          </a:prstGeom>
          <a:noFill/>
        </p:spPr>
        <p:txBody>
          <a:bodyPr wrap="square" rtlCol="0">
            <a:spAutoFit/>
          </a:bodyPr>
          <a:lstStyle/>
          <a:p>
            <a:r>
              <a:rPr lang="en-GB" dirty="0">
                <a:solidFill>
                  <a:schemeClr val="accent1"/>
                </a:solidFill>
              </a:rPr>
              <a:t>2026</a:t>
            </a:r>
          </a:p>
        </p:txBody>
      </p:sp>
      <p:sp>
        <p:nvSpPr>
          <p:cNvPr id="26" name="TextBox 25">
            <a:extLst>
              <a:ext uri="{FF2B5EF4-FFF2-40B4-BE49-F238E27FC236}">
                <a16:creationId xmlns:a16="http://schemas.microsoft.com/office/drawing/2014/main" id="{FE3CEE02-0432-C2F3-3164-3424B967DBD4}"/>
              </a:ext>
            </a:extLst>
          </p:cNvPr>
          <p:cNvSpPr txBox="1"/>
          <p:nvPr/>
        </p:nvSpPr>
        <p:spPr>
          <a:xfrm>
            <a:off x="6964149" y="3536072"/>
            <a:ext cx="2632237" cy="369332"/>
          </a:xfrm>
          <a:prstGeom prst="rect">
            <a:avLst/>
          </a:prstGeom>
          <a:noFill/>
          <a:ln>
            <a:solidFill>
              <a:schemeClr val="accent1"/>
            </a:solidFill>
          </a:ln>
        </p:spPr>
        <p:txBody>
          <a:bodyPr wrap="square" rtlCol="0">
            <a:spAutoFit/>
          </a:bodyPr>
          <a:lstStyle/>
          <a:p>
            <a:pPr marL="285750" indent="-285750" algn="ctr">
              <a:buFont typeface="Courier New" panose="02070309020205020404" pitchFamily="49" charset="0"/>
              <a:buChar char="o"/>
            </a:pPr>
            <a:r>
              <a:rPr lang="en-GB" dirty="0">
                <a:solidFill>
                  <a:schemeClr val="accent1"/>
                </a:solidFill>
              </a:rPr>
              <a:t>ASHE-Census 2021</a:t>
            </a:r>
          </a:p>
        </p:txBody>
      </p:sp>
      <p:cxnSp>
        <p:nvCxnSpPr>
          <p:cNvPr id="27" name="Straight Connector 26">
            <a:extLst>
              <a:ext uri="{FF2B5EF4-FFF2-40B4-BE49-F238E27FC236}">
                <a16:creationId xmlns:a16="http://schemas.microsoft.com/office/drawing/2014/main" id="{B7392D1E-5C2D-3654-BBD7-155032E90BFB}"/>
              </a:ext>
            </a:extLst>
          </p:cNvPr>
          <p:cNvCxnSpPr>
            <a:cxnSpLocks/>
          </p:cNvCxnSpPr>
          <p:nvPr/>
        </p:nvCxnSpPr>
        <p:spPr>
          <a:xfrm>
            <a:off x="6481027" y="2793393"/>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6FE6DFB-16C1-5299-B5E8-9AECFBC0943B}"/>
              </a:ext>
            </a:extLst>
          </p:cNvPr>
          <p:cNvCxnSpPr/>
          <p:nvPr/>
        </p:nvCxnSpPr>
        <p:spPr>
          <a:xfrm>
            <a:off x="9011382" y="2774479"/>
            <a:ext cx="0" cy="1421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712C649-0739-55A2-00AB-0FDC8E41ED30}"/>
              </a:ext>
            </a:extLst>
          </p:cNvPr>
          <p:cNvSpPr txBox="1"/>
          <p:nvPr/>
        </p:nvSpPr>
        <p:spPr>
          <a:xfrm>
            <a:off x="6043619" y="2079936"/>
            <a:ext cx="1180281" cy="369329"/>
          </a:xfrm>
          <a:prstGeom prst="rect">
            <a:avLst/>
          </a:prstGeom>
          <a:noFill/>
        </p:spPr>
        <p:txBody>
          <a:bodyPr wrap="square" rtlCol="0">
            <a:spAutoFit/>
          </a:bodyPr>
          <a:lstStyle/>
          <a:p>
            <a:r>
              <a:rPr lang="en-GB" dirty="0">
                <a:solidFill>
                  <a:schemeClr val="accent1"/>
                </a:solidFill>
              </a:rPr>
              <a:t>Very soon</a:t>
            </a:r>
          </a:p>
        </p:txBody>
      </p:sp>
      <p:cxnSp>
        <p:nvCxnSpPr>
          <p:cNvPr id="9" name="Straight Arrow Connector 8">
            <a:extLst>
              <a:ext uri="{FF2B5EF4-FFF2-40B4-BE49-F238E27FC236}">
                <a16:creationId xmlns:a16="http://schemas.microsoft.com/office/drawing/2014/main" id="{C2F96262-A79A-511E-61B3-BD3EBA9CCC86}"/>
              </a:ext>
            </a:extLst>
          </p:cNvPr>
          <p:cNvCxnSpPr>
            <a:cxnSpLocks/>
          </p:cNvCxnSpPr>
          <p:nvPr/>
        </p:nvCxnSpPr>
        <p:spPr>
          <a:xfrm flipH="1" flipV="1">
            <a:off x="4701622" y="3466105"/>
            <a:ext cx="1510581" cy="1581374"/>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2A480033-526A-BD89-64DD-727C6EFE94BD}"/>
              </a:ext>
            </a:extLst>
          </p:cNvPr>
          <p:cNvSpPr/>
          <p:nvPr/>
        </p:nvSpPr>
        <p:spPr>
          <a:xfrm>
            <a:off x="2861726" y="823878"/>
            <a:ext cx="4851400" cy="1331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Formally funded posts</a:t>
            </a:r>
          </a:p>
          <a:p>
            <a:pPr marL="285750" indent="-285750">
              <a:buFont typeface="Arial" panose="020B0604020202020204" pitchFamily="34" charset="0"/>
              <a:buChar char="•"/>
            </a:pPr>
            <a:r>
              <a:rPr lang="en-GB" dirty="0"/>
              <a:t>3 ESRC/ADRUK PhDs</a:t>
            </a:r>
          </a:p>
          <a:p>
            <a:pPr marL="285750" indent="-285750">
              <a:buFont typeface="Arial" panose="020B0604020202020204" pitchFamily="34" charset="0"/>
              <a:buChar char="•"/>
            </a:pPr>
            <a:r>
              <a:rPr lang="en-GB" dirty="0"/>
              <a:t>6 ESRC/ADRUK Fellowships</a:t>
            </a:r>
          </a:p>
        </p:txBody>
      </p:sp>
      <p:sp>
        <p:nvSpPr>
          <p:cNvPr id="7" name="Rectangle: Rounded Corners 6">
            <a:extLst>
              <a:ext uri="{FF2B5EF4-FFF2-40B4-BE49-F238E27FC236}">
                <a16:creationId xmlns:a16="http://schemas.microsoft.com/office/drawing/2014/main" id="{F1E76040-0C61-E089-8567-E56AFA23A77C}"/>
              </a:ext>
            </a:extLst>
          </p:cNvPr>
          <p:cNvSpPr/>
          <p:nvPr/>
        </p:nvSpPr>
        <p:spPr>
          <a:xfrm>
            <a:off x="6261102" y="4466498"/>
            <a:ext cx="4851400" cy="1331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Collaborators</a:t>
            </a:r>
          </a:p>
          <a:p>
            <a:pPr marL="285750" indent="-285750">
              <a:buFont typeface="Arial" panose="020B0604020202020204" pitchFamily="34" charset="0"/>
              <a:buChar char="•"/>
            </a:pPr>
            <a:r>
              <a:rPr lang="en-GB" dirty="0"/>
              <a:t>Resolution Foundation</a:t>
            </a:r>
          </a:p>
          <a:p>
            <a:pPr marL="285750" indent="-285750">
              <a:buFont typeface="Arial" panose="020B0604020202020204" pitchFamily="34" charset="0"/>
              <a:buChar char="•"/>
            </a:pPr>
            <a:r>
              <a:rPr lang="en-GB" dirty="0"/>
              <a:t>Low Pay Commission</a:t>
            </a:r>
          </a:p>
        </p:txBody>
      </p:sp>
      <p:cxnSp>
        <p:nvCxnSpPr>
          <p:cNvPr id="10" name="Straight Arrow Connector 9">
            <a:extLst>
              <a:ext uri="{FF2B5EF4-FFF2-40B4-BE49-F238E27FC236}">
                <a16:creationId xmlns:a16="http://schemas.microsoft.com/office/drawing/2014/main" id="{AA589549-D324-5EDE-D65D-90D6074B6A5B}"/>
              </a:ext>
            </a:extLst>
          </p:cNvPr>
          <p:cNvCxnSpPr>
            <a:cxnSpLocks/>
            <a:stCxn id="5" idx="1"/>
          </p:cNvCxnSpPr>
          <p:nvPr/>
        </p:nvCxnSpPr>
        <p:spPr>
          <a:xfrm flipH="1">
            <a:off x="1984112" y="1489553"/>
            <a:ext cx="877614" cy="948715"/>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2603238-36C7-25DB-4F70-89E34BEA8389}"/>
              </a:ext>
            </a:extLst>
          </p:cNvPr>
          <p:cNvCxnSpPr>
            <a:cxnSpLocks/>
          </p:cNvCxnSpPr>
          <p:nvPr/>
        </p:nvCxnSpPr>
        <p:spPr>
          <a:xfrm flipH="1">
            <a:off x="4755524" y="2247003"/>
            <a:ext cx="155181" cy="755373"/>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70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3B32-D4D2-5EAC-349B-2A6F45ABD1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92B6F8-C023-A384-D119-719FA116EFF4}"/>
              </a:ext>
            </a:extLst>
          </p:cNvPr>
          <p:cNvSpPr>
            <a:spLocks noGrp="1"/>
          </p:cNvSpPr>
          <p:nvPr>
            <p:ph sz="quarter" idx="11"/>
          </p:nvPr>
        </p:nvSpPr>
        <p:spPr/>
        <p:txBody>
          <a:bodyPr>
            <a:normAutofit/>
          </a:bodyPr>
          <a:lstStyle/>
          <a:p>
            <a:r>
              <a:rPr lang="en-GB"/>
              <a:t>Early days, still – lots to do</a:t>
            </a:r>
          </a:p>
          <a:p>
            <a:pPr lvl="1"/>
            <a:r>
              <a:rPr lang="en-GB"/>
              <a:t>Only Census/core ASHE outputs so far</a:t>
            </a:r>
          </a:p>
          <a:p>
            <a:pPr lvl="1"/>
            <a:r>
              <a:rPr lang="en-GB"/>
              <a:t>Currently six ESRC PhDs, five ADRUK Fellowships using WED data</a:t>
            </a:r>
          </a:p>
          <a:p>
            <a:pPr lvl="1"/>
            <a:endParaRPr lang="en-GB"/>
          </a:p>
          <a:p>
            <a:r>
              <a:rPr lang="en-GB"/>
              <a:t>Lessons learned</a:t>
            </a:r>
          </a:p>
          <a:p>
            <a:pPr lvl="1"/>
            <a:r>
              <a:rPr lang="en-GB"/>
              <a:t>Very slow to acquire data – plan projects on delivery date</a:t>
            </a:r>
          </a:p>
          <a:p>
            <a:pPr lvl="1"/>
            <a:r>
              <a:rPr lang="en-GB"/>
              <a:t> Needs combined effort of many people </a:t>
            </a:r>
          </a:p>
        </p:txBody>
      </p:sp>
      <p:pic>
        <p:nvPicPr>
          <p:cNvPr id="4" name="Picture 3" descr="University of Stirling Logo">
            <a:extLst>
              <a:ext uri="{FF2B5EF4-FFF2-40B4-BE49-F238E27FC236}">
                <a16:creationId xmlns:a16="http://schemas.microsoft.com/office/drawing/2014/main" id="{168791D8-51E9-1081-7A51-C82A846F30C3}"/>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710794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6F02E-2CCA-ABA6-A85E-5EE719FC3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1534F-6A91-8D9F-B763-0DE712C3D4A5}"/>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Illustrative research: PAYE data</a:t>
            </a:r>
          </a:p>
        </p:txBody>
      </p:sp>
    </p:spTree>
    <p:extLst>
      <p:ext uri="{BB962C8B-B14F-4D97-AF65-F5344CB8AC3E}">
        <p14:creationId xmlns:p14="http://schemas.microsoft.com/office/powerpoint/2010/main" val="2974578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E1BF1B-55D2-AB39-1B6A-ACEC30ECCC96}"/>
              </a:ext>
            </a:extLst>
          </p:cNvPr>
          <p:cNvSpPr>
            <a:spLocks noGrp="1"/>
          </p:cNvSpPr>
          <p:nvPr>
            <p:ph sz="quarter" idx="11"/>
          </p:nvPr>
        </p:nvSpPr>
        <p:spPr/>
        <p:txBody>
          <a:bodyPr/>
          <a:lstStyle/>
          <a:p>
            <a:r>
              <a:rPr lang="en-GB" dirty="0"/>
              <a:t>HMRC data, for 1% of employees in the UK who should be represented in the ASHE sample, includes:</a:t>
            </a:r>
          </a:p>
          <a:p>
            <a:pPr lvl="1"/>
            <a:r>
              <a:rPr lang="en-GB" dirty="0"/>
              <a:t>Pay As You Earn (PAYE):</a:t>
            </a:r>
          </a:p>
          <a:p>
            <a:pPr lvl="2"/>
            <a:r>
              <a:rPr lang="en-GB" dirty="0"/>
              <a:t>Those who has employee jobs or occupational pensions </a:t>
            </a:r>
          </a:p>
          <a:p>
            <a:pPr lvl="2"/>
            <a:r>
              <a:rPr lang="en-GB" dirty="0"/>
              <a:t>Details of employment, and payment submission records (monthly/weekly)</a:t>
            </a:r>
          </a:p>
          <a:p>
            <a:pPr lvl="2"/>
            <a:r>
              <a:rPr lang="en-GB" dirty="0"/>
              <a:t>Tax year 2015-2019</a:t>
            </a:r>
          </a:p>
          <a:p>
            <a:pPr lvl="1"/>
            <a:r>
              <a:rPr lang="en-GB" dirty="0"/>
              <a:t>Self-assessment (SA):</a:t>
            </a:r>
          </a:p>
          <a:p>
            <a:pPr lvl="2"/>
            <a:r>
              <a:rPr lang="en-GB" dirty="0"/>
              <a:t>Those who made self-assessment returns</a:t>
            </a:r>
          </a:p>
          <a:p>
            <a:pPr lvl="2"/>
            <a:r>
              <a:rPr lang="en-GB" dirty="0"/>
              <a:t>Details of returns but missing key personal characteristics</a:t>
            </a:r>
          </a:p>
          <a:p>
            <a:pPr lvl="2"/>
            <a:r>
              <a:rPr lang="en-GB" dirty="0"/>
              <a:t>Covers self-employment income &amp; employment income &amp; other types of income</a:t>
            </a:r>
          </a:p>
          <a:p>
            <a:pPr lvl="2"/>
            <a:r>
              <a:rPr lang="en-GB" dirty="0"/>
              <a:t>Tax year 2011-2018</a:t>
            </a:r>
          </a:p>
          <a:p>
            <a:pPr lvl="2"/>
            <a:endParaRPr lang="en-GB" dirty="0"/>
          </a:p>
          <a:p>
            <a:pPr lvl="2"/>
            <a:endParaRPr lang="en-GB" dirty="0"/>
          </a:p>
          <a:p>
            <a:pPr lvl="1"/>
            <a:endParaRPr lang="en-GB" dirty="0"/>
          </a:p>
          <a:p>
            <a:pPr lvl="1"/>
            <a:endParaRPr lang="en-GB" dirty="0"/>
          </a:p>
        </p:txBody>
      </p:sp>
      <p:sp>
        <p:nvSpPr>
          <p:cNvPr id="3" name="TextBox 2">
            <a:extLst>
              <a:ext uri="{FF2B5EF4-FFF2-40B4-BE49-F238E27FC236}">
                <a16:creationId xmlns:a16="http://schemas.microsoft.com/office/drawing/2014/main" id="{AFC4A3F7-0A96-1534-538E-A5C73B07C7AF}"/>
              </a:ext>
            </a:extLst>
          </p:cNvPr>
          <p:cNvSpPr txBox="1"/>
          <p:nvPr/>
        </p:nvSpPr>
        <p:spPr>
          <a:xfrm>
            <a:off x="2795231" y="140600"/>
            <a:ext cx="8679977" cy="646331"/>
          </a:xfrm>
          <a:prstGeom prst="rect">
            <a:avLst/>
          </a:prstGeom>
          <a:noFill/>
        </p:spPr>
        <p:txBody>
          <a:bodyPr wrap="square" rtlCol="0">
            <a:spAutoFit/>
          </a:bodyPr>
          <a:lstStyle/>
          <a:p>
            <a:r>
              <a:rPr lang="en-GB" sz="2400" b="1" dirty="0"/>
              <a:t>HMRC</a:t>
            </a:r>
            <a:r>
              <a:rPr lang="en-GB" sz="3600" b="1" dirty="0">
                <a:solidFill>
                  <a:schemeClr val="accent6">
                    <a:lumMod val="75000"/>
                  </a:schemeClr>
                </a:solidFill>
              </a:rPr>
              <a:t> </a:t>
            </a:r>
            <a:r>
              <a:rPr lang="en-GB" sz="2400" b="1" dirty="0"/>
              <a:t>data</a:t>
            </a:r>
          </a:p>
        </p:txBody>
      </p:sp>
      <p:pic>
        <p:nvPicPr>
          <p:cNvPr id="9" name="Picture 8" descr="University of Stirling Logo">
            <a:extLst>
              <a:ext uri="{FF2B5EF4-FFF2-40B4-BE49-F238E27FC236}">
                <a16:creationId xmlns:a16="http://schemas.microsoft.com/office/drawing/2014/main" id="{D236AC10-9222-6640-E2BD-B5744FF0881F}"/>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2837723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2A228E-D473-4BC7-3843-A6757D7666DF}"/>
              </a:ext>
            </a:extLst>
          </p:cNvPr>
          <p:cNvSpPr txBox="1"/>
          <p:nvPr/>
        </p:nvSpPr>
        <p:spPr>
          <a:xfrm>
            <a:off x="2795231" y="140600"/>
            <a:ext cx="8679977" cy="461665"/>
          </a:xfrm>
          <a:prstGeom prst="rect">
            <a:avLst/>
          </a:prstGeom>
          <a:noFill/>
        </p:spPr>
        <p:txBody>
          <a:bodyPr wrap="square" rtlCol="0">
            <a:spAutoFit/>
          </a:bodyPr>
          <a:lstStyle/>
          <a:p>
            <a:r>
              <a:rPr lang="en-GB" sz="2400" b="1"/>
              <a:t>Combining ASHE and HMRC data</a:t>
            </a:r>
          </a:p>
        </p:txBody>
      </p:sp>
      <p:grpSp>
        <p:nvGrpSpPr>
          <p:cNvPr id="54" name="Group 53">
            <a:extLst>
              <a:ext uri="{FF2B5EF4-FFF2-40B4-BE49-F238E27FC236}">
                <a16:creationId xmlns:a16="http://schemas.microsoft.com/office/drawing/2014/main" id="{42C7791E-840F-64B2-57C0-16490D2C8B63}"/>
              </a:ext>
            </a:extLst>
          </p:cNvPr>
          <p:cNvGrpSpPr/>
          <p:nvPr/>
        </p:nvGrpSpPr>
        <p:grpSpPr>
          <a:xfrm>
            <a:off x="1392532" y="1122661"/>
            <a:ext cx="8235359" cy="559619"/>
            <a:chOff x="1538374" y="1122533"/>
            <a:chExt cx="8235359" cy="559619"/>
          </a:xfrm>
        </p:grpSpPr>
        <p:sp>
          <p:nvSpPr>
            <p:cNvPr id="12" name="Flowchart: Process 11">
              <a:extLst>
                <a:ext uri="{FF2B5EF4-FFF2-40B4-BE49-F238E27FC236}">
                  <a16:creationId xmlns:a16="http://schemas.microsoft.com/office/drawing/2014/main" id="{662E94FF-C8CC-3C68-FFF2-F90D33A28B19}"/>
                </a:ext>
              </a:extLst>
            </p:cNvPr>
            <p:cNvSpPr/>
            <p:nvPr/>
          </p:nvSpPr>
          <p:spPr>
            <a:xfrm>
              <a:off x="1538374" y="1224952"/>
              <a:ext cx="1759789" cy="457200"/>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HMRC PAYE</a:t>
              </a:r>
            </a:p>
          </p:txBody>
        </p:sp>
        <p:sp>
          <p:nvSpPr>
            <p:cNvPr id="2" name="Flowchart: Process 1">
              <a:extLst>
                <a:ext uri="{FF2B5EF4-FFF2-40B4-BE49-F238E27FC236}">
                  <a16:creationId xmlns:a16="http://schemas.microsoft.com/office/drawing/2014/main" id="{299B4FDF-27E4-93B4-88EB-1E6F51132D0C}"/>
                </a:ext>
              </a:extLst>
            </p:cNvPr>
            <p:cNvSpPr/>
            <p:nvPr/>
          </p:nvSpPr>
          <p:spPr>
            <a:xfrm>
              <a:off x="8013944" y="1224952"/>
              <a:ext cx="1759789" cy="457200"/>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HMRC SA</a:t>
              </a:r>
            </a:p>
          </p:txBody>
        </p:sp>
        <p:sp>
          <p:nvSpPr>
            <p:cNvPr id="7" name="Flowchart: Process 6">
              <a:extLst>
                <a:ext uri="{FF2B5EF4-FFF2-40B4-BE49-F238E27FC236}">
                  <a16:creationId xmlns:a16="http://schemas.microsoft.com/office/drawing/2014/main" id="{4DCBD6E8-0A90-7A09-2E49-2929F1A2A0A5}"/>
                </a:ext>
              </a:extLst>
            </p:cNvPr>
            <p:cNvSpPr/>
            <p:nvPr/>
          </p:nvSpPr>
          <p:spPr>
            <a:xfrm>
              <a:off x="4934307" y="1122533"/>
              <a:ext cx="1095557" cy="296880"/>
            </a:xfrm>
            <a:prstGeom prst="flowChartProcess">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err="1">
                  <a:solidFill>
                    <a:schemeClr val="tx1"/>
                  </a:solidFill>
                </a:rPr>
                <a:t>hmrc_id</a:t>
              </a:r>
              <a:endParaRPr lang="en-GB" b="1">
                <a:solidFill>
                  <a:schemeClr val="tx1"/>
                </a:solidFill>
              </a:endParaRPr>
            </a:p>
          </p:txBody>
        </p:sp>
        <p:cxnSp>
          <p:nvCxnSpPr>
            <p:cNvPr id="18" name="Straight Arrow Connector 17">
              <a:extLst>
                <a:ext uri="{FF2B5EF4-FFF2-40B4-BE49-F238E27FC236}">
                  <a16:creationId xmlns:a16="http://schemas.microsoft.com/office/drawing/2014/main" id="{7072F4E9-7B74-FC8F-9313-FDF85D42C59C}"/>
                </a:ext>
              </a:extLst>
            </p:cNvPr>
            <p:cNvCxnSpPr>
              <a:cxnSpLocks/>
              <a:endCxn id="2" idx="1"/>
            </p:cNvCxnSpPr>
            <p:nvPr/>
          </p:nvCxnSpPr>
          <p:spPr>
            <a:xfrm>
              <a:off x="3298163" y="1453552"/>
              <a:ext cx="4715781" cy="0"/>
            </a:xfrm>
            <a:prstGeom prst="straightConnector1">
              <a:avLst/>
            </a:prstGeom>
            <a:ln w="19050">
              <a:prstDash val="dash"/>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F03307BE-A15D-5D2C-9C0F-B532389D4818}"/>
              </a:ext>
            </a:extLst>
          </p:cNvPr>
          <p:cNvGrpSpPr/>
          <p:nvPr/>
        </p:nvGrpSpPr>
        <p:grpSpPr>
          <a:xfrm>
            <a:off x="1392185" y="1696275"/>
            <a:ext cx="8240197" cy="2034241"/>
            <a:chOff x="1799461" y="3824620"/>
            <a:chExt cx="8240197" cy="2034241"/>
          </a:xfrm>
        </p:grpSpPr>
        <p:sp>
          <p:nvSpPr>
            <p:cNvPr id="8" name="Flowchart: Process 7">
              <a:extLst>
                <a:ext uri="{FF2B5EF4-FFF2-40B4-BE49-F238E27FC236}">
                  <a16:creationId xmlns:a16="http://schemas.microsoft.com/office/drawing/2014/main" id="{DD3C2926-1F92-1A78-C3FF-1E1572D5D42E}"/>
                </a:ext>
              </a:extLst>
            </p:cNvPr>
            <p:cNvSpPr/>
            <p:nvPr/>
          </p:nvSpPr>
          <p:spPr>
            <a:xfrm>
              <a:off x="4898437" y="5313460"/>
              <a:ext cx="1759789" cy="282174"/>
            </a:xfrm>
            <a:prstGeom prst="flowChartProcess">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err="1">
                  <a:solidFill>
                    <a:schemeClr val="tx1"/>
                  </a:solidFill>
                </a:rPr>
                <a:t>piden</a:t>
              </a:r>
              <a:endParaRPr lang="en-GB">
                <a:solidFill>
                  <a:schemeClr val="tx1"/>
                </a:solidFill>
              </a:endParaRPr>
            </a:p>
          </p:txBody>
        </p:sp>
        <p:sp>
          <p:nvSpPr>
            <p:cNvPr id="19" name="Flowchart: Process 18">
              <a:extLst>
                <a:ext uri="{FF2B5EF4-FFF2-40B4-BE49-F238E27FC236}">
                  <a16:creationId xmlns:a16="http://schemas.microsoft.com/office/drawing/2014/main" id="{F5CFC505-2495-22CF-ED8A-DF1C175B8743}"/>
                </a:ext>
              </a:extLst>
            </p:cNvPr>
            <p:cNvSpPr/>
            <p:nvPr/>
          </p:nvSpPr>
          <p:spPr>
            <a:xfrm>
              <a:off x="4895918" y="4856260"/>
              <a:ext cx="1759789" cy="457200"/>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ASHE</a:t>
              </a:r>
            </a:p>
          </p:txBody>
        </p:sp>
        <p:sp>
          <p:nvSpPr>
            <p:cNvPr id="26" name="Flowchart: Process 25">
              <a:extLst>
                <a:ext uri="{FF2B5EF4-FFF2-40B4-BE49-F238E27FC236}">
                  <a16:creationId xmlns:a16="http://schemas.microsoft.com/office/drawing/2014/main" id="{B17D8260-0B9B-998D-4DA5-04566858DEC0}"/>
                </a:ext>
              </a:extLst>
            </p:cNvPr>
            <p:cNvSpPr/>
            <p:nvPr/>
          </p:nvSpPr>
          <p:spPr>
            <a:xfrm>
              <a:off x="4895917" y="5576687"/>
              <a:ext cx="1759789" cy="282174"/>
            </a:xfrm>
            <a:prstGeom prst="flowChartProcess">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Age &amp; Gender</a:t>
              </a:r>
            </a:p>
          </p:txBody>
        </p:sp>
        <p:grpSp>
          <p:nvGrpSpPr>
            <p:cNvPr id="44" name="Group 43">
              <a:extLst>
                <a:ext uri="{FF2B5EF4-FFF2-40B4-BE49-F238E27FC236}">
                  <a16:creationId xmlns:a16="http://schemas.microsoft.com/office/drawing/2014/main" id="{A5A4DE4E-C0DA-F9D8-0208-627A26EB4F06}"/>
                </a:ext>
              </a:extLst>
            </p:cNvPr>
            <p:cNvGrpSpPr/>
            <p:nvPr/>
          </p:nvGrpSpPr>
          <p:grpSpPr>
            <a:xfrm>
              <a:off x="1799461" y="3824620"/>
              <a:ext cx="3096456" cy="1804805"/>
              <a:chOff x="1799461" y="3824620"/>
              <a:chExt cx="3096456" cy="1804805"/>
            </a:xfrm>
          </p:grpSpPr>
          <p:cxnSp>
            <p:nvCxnSpPr>
              <p:cNvPr id="23" name="Straight Arrow Connector 22">
                <a:extLst>
                  <a:ext uri="{FF2B5EF4-FFF2-40B4-BE49-F238E27FC236}">
                    <a16:creationId xmlns:a16="http://schemas.microsoft.com/office/drawing/2014/main" id="{6EEB0786-1A86-0013-957F-45BE6197BE5A}"/>
                  </a:ext>
                </a:extLst>
              </p:cNvPr>
              <p:cNvCxnSpPr>
                <a:cxnSpLocks/>
              </p:cNvCxnSpPr>
              <p:nvPr/>
            </p:nvCxnSpPr>
            <p:spPr>
              <a:xfrm flipV="1">
                <a:off x="2666218" y="3824620"/>
                <a:ext cx="0" cy="1439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15CDF8-5E75-ABD4-165E-8F3B2995507E}"/>
                  </a:ext>
                </a:extLst>
              </p:cNvPr>
              <p:cNvCxnSpPr/>
              <p:nvPr/>
            </p:nvCxnSpPr>
            <p:spPr>
              <a:xfrm>
                <a:off x="3440932" y="5273345"/>
                <a:ext cx="1454985"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Flowchart: Decision 26">
                <a:extLst>
                  <a:ext uri="{FF2B5EF4-FFF2-40B4-BE49-F238E27FC236}">
                    <a16:creationId xmlns:a16="http://schemas.microsoft.com/office/drawing/2014/main" id="{8103A0D5-2742-3B7E-40C8-6970FD7A2AAE}"/>
                  </a:ext>
                </a:extLst>
              </p:cNvPr>
              <p:cNvSpPr/>
              <p:nvPr/>
            </p:nvSpPr>
            <p:spPr>
              <a:xfrm>
                <a:off x="1799461" y="4963158"/>
                <a:ext cx="1759787" cy="666267"/>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Lookup</a:t>
                </a:r>
              </a:p>
            </p:txBody>
          </p:sp>
        </p:grpSp>
        <p:cxnSp>
          <p:nvCxnSpPr>
            <p:cNvPr id="46" name="Straight Arrow Connector 45">
              <a:extLst>
                <a:ext uri="{FF2B5EF4-FFF2-40B4-BE49-F238E27FC236}">
                  <a16:creationId xmlns:a16="http://schemas.microsoft.com/office/drawing/2014/main" id="{12E24DAE-13ED-CDCA-F78A-6D0B655D35EF}"/>
                </a:ext>
              </a:extLst>
            </p:cNvPr>
            <p:cNvCxnSpPr/>
            <p:nvPr/>
          </p:nvCxnSpPr>
          <p:spPr>
            <a:xfrm flipV="1">
              <a:off x="9172901" y="3845472"/>
              <a:ext cx="0" cy="1433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96F3F11F-E91D-ACD1-D13F-6C677DDEEC3E}"/>
                </a:ext>
              </a:extLst>
            </p:cNvPr>
            <p:cNvGrpSpPr/>
            <p:nvPr/>
          </p:nvGrpSpPr>
          <p:grpSpPr>
            <a:xfrm>
              <a:off x="6655706" y="4976296"/>
              <a:ext cx="3383952" cy="780892"/>
              <a:chOff x="6655706" y="4976296"/>
              <a:chExt cx="3383952" cy="780892"/>
            </a:xfrm>
          </p:grpSpPr>
          <p:cxnSp>
            <p:nvCxnSpPr>
              <p:cNvPr id="48" name="Straight Connector 47">
                <a:extLst>
                  <a:ext uri="{FF2B5EF4-FFF2-40B4-BE49-F238E27FC236}">
                    <a16:creationId xmlns:a16="http://schemas.microsoft.com/office/drawing/2014/main" id="{53AAC092-A224-B789-7948-62B85433435F}"/>
                  </a:ext>
                </a:extLst>
              </p:cNvPr>
              <p:cNvCxnSpPr/>
              <p:nvPr/>
            </p:nvCxnSpPr>
            <p:spPr>
              <a:xfrm>
                <a:off x="6655706" y="5313460"/>
                <a:ext cx="1654902"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Diamond 48">
                <a:extLst>
                  <a:ext uri="{FF2B5EF4-FFF2-40B4-BE49-F238E27FC236}">
                    <a16:creationId xmlns:a16="http://schemas.microsoft.com/office/drawing/2014/main" id="{2FB601EC-CC19-92F7-975B-4F2978236310}"/>
                  </a:ext>
                </a:extLst>
              </p:cNvPr>
              <p:cNvSpPr/>
              <p:nvPr/>
            </p:nvSpPr>
            <p:spPr>
              <a:xfrm>
                <a:off x="8279869" y="4976296"/>
                <a:ext cx="1759789" cy="78089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Lookup</a:t>
                </a:r>
              </a:p>
            </p:txBody>
          </p:sp>
        </p:grpSp>
      </p:grpSp>
      <p:pic>
        <p:nvPicPr>
          <p:cNvPr id="9" name="Picture 8" descr="University of Stirling Logo">
            <a:extLst>
              <a:ext uri="{FF2B5EF4-FFF2-40B4-BE49-F238E27FC236}">
                <a16:creationId xmlns:a16="http://schemas.microsoft.com/office/drawing/2014/main" id="{C70C30F9-886C-7F25-5B40-1F8F9C36340F}"/>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custDataLst>
      <p:tags r:id="rId1"/>
    </p:custDataLst>
    <p:extLst>
      <p:ext uri="{BB962C8B-B14F-4D97-AF65-F5344CB8AC3E}">
        <p14:creationId xmlns:p14="http://schemas.microsoft.com/office/powerpoint/2010/main" val="1942208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73F49239-8FAD-4D51-AEC7-FB154C5EAA07}"/>
              </a:ext>
            </a:extLst>
          </p:cNvPr>
          <p:cNvGraphicFramePr/>
          <p:nvPr>
            <p:extLst>
              <p:ext uri="{D42A27DB-BD31-4B8C-83A1-F6EECF244321}">
                <p14:modId xmlns:p14="http://schemas.microsoft.com/office/powerpoint/2010/main" val="49303628"/>
              </p:ext>
            </p:extLst>
          </p:nvPr>
        </p:nvGraphicFramePr>
        <p:xfrm>
          <a:off x="585216" y="914400"/>
          <a:ext cx="10195673" cy="491947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D808472A-FB2B-6195-4CE2-B48769BCE991}"/>
              </a:ext>
            </a:extLst>
          </p:cNvPr>
          <p:cNvSpPr txBox="1"/>
          <p:nvPr/>
        </p:nvSpPr>
        <p:spPr>
          <a:xfrm>
            <a:off x="2901244" y="206514"/>
            <a:ext cx="7879646" cy="707886"/>
          </a:xfrm>
          <a:prstGeom prst="rect">
            <a:avLst/>
          </a:prstGeom>
          <a:noFill/>
        </p:spPr>
        <p:txBody>
          <a:bodyPr wrap="square" rtlCol="0">
            <a:spAutoFit/>
          </a:bodyPr>
          <a:lstStyle/>
          <a:p>
            <a:r>
              <a:rPr lang="en-GB" sz="2000" b="1" dirty="0"/>
              <a:t>Weekly pay (ASHE vs PAYE) for people who has one job at the point in time of the ASHE survey</a:t>
            </a:r>
          </a:p>
        </p:txBody>
      </p:sp>
      <p:pic>
        <p:nvPicPr>
          <p:cNvPr id="2" name="Picture 1" descr="University of Stirling Logo">
            <a:extLst>
              <a:ext uri="{FF2B5EF4-FFF2-40B4-BE49-F238E27FC236}">
                <a16:creationId xmlns:a16="http://schemas.microsoft.com/office/drawing/2014/main" id="{9D022F6E-1BFC-9CF8-7B21-8C27318B67D5}"/>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199375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01755-055C-9667-E7C7-04A9F4FAF46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0A1AEE0-F84C-91B0-F4E9-45CC68E39B53}"/>
              </a:ext>
            </a:extLst>
          </p:cNvPr>
          <p:cNvSpPr txBox="1">
            <a:spLocks/>
          </p:cNvSpPr>
          <p:nvPr/>
        </p:nvSpPr>
        <p:spPr>
          <a:xfrm>
            <a:off x="916816" y="941714"/>
            <a:ext cx="10026801" cy="49745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pPr>
            <a:r>
              <a:rPr lang="en-GB" sz="2000" b="1" u="sng" dirty="0"/>
              <a:t>What we did:</a:t>
            </a:r>
          </a:p>
          <a:p>
            <a:pPr>
              <a:lnSpc>
                <a:spcPct val="114000"/>
              </a:lnSpc>
            </a:pPr>
            <a:endParaRPr lang="en-GB" sz="2000" dirty="0"/>
          </a:p>
          <a:p>
            <a:pPr marL="342900" indent="-342900">
              <a:lnSpc>
                <a:spcPct val="114000"/>
              </a:lnSpc>
              <a:buFont typeface="Arial" panose="020B0604020202020204" pitchFamily="34" charset="0"/>
              <a:buChar char="•"/>
            </a:pPr>
            <a:r>
              <a:rPr lang="en-GB" sz="2000" dirty="0"/>
              <a:t>Using the 1% ASHE Sample Population, we count up the number of weeks in a tax year that people have at least one employee job.</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dirty="0"/>
              <a:t>We also count up the number of different jobs (employers) that people have in a year.</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dirty="0"/>
              <a:t>We can look at these employment patterns by age and gender.</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dirty="0"/>
              <a:t>Gives a rough sense of how we can now go much further than ASHE (and household surveys) to understand wage, employment, and job dynamics, </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dirty="0"/>
              <a:t>Also suggests how the data can be used to and construct complex employment histories variables for ASHE people.</a:t>
            </a:r>
          </a:p>
          <a:p>
            <a:pPr marL="342900" indent="-342900">
              <a:buFont typeface="Arial" panose="020B0604020202020204" pitchFamily="34" charset="0"/>
              <a:buChar char="•"/>
            </a:pPr>
            <a:endParaRPr lang="en-GB" sz="2000" dirty="0"/>
          </a:p>
        </p:txBody>
      </p:sp>
      <p:sp>
        <p:nvSpPr>
          <p:cNvPr id="3" name="Title 1">
            <a:extLst>
              <a:ext uri="{FF2B5EF4-FFF2-40B4-BE49-F238E27FC236}">
                <a16:creationId xmlns:a16="http://schemas.microsoft.com/office/drawing/2014/main" id="{9CAAFD3B-79DA-24A9-8846-33533E1D73F6}"/>
              </a:ext>
            </a:extLst>
          </p:cNvPr>
          <p:cNvSpPr txBox="1">
            <a:spLocks/>
          </p:cNvSpPr>
          <p:nvPr/>
        </p:nvSpPr>
        <p:spPr>
          <a:xfrm>
            <a:off x="2929884" y="102637"/>
            <a:ext cx="8617839" cy="87900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#1:  How many jobs, how much earned?</a:t>
            </a:r>
            <a:br>
              <a:rPr lang="en-GB" sz="3200" b="1"/>
            </a:br>
            <a:r>
              <a:rPr lang="en-GB" sz="3200">
                <a:ea typeface="+mj-lt"/>
                <a:cs typeface="+mj-lt"/>
                <a:hlinkClick r:id="rId3"/>
              </a:rPr>
              <a:t>WED-Data-Insight-multiple-jobs-vPublish.pdf</a:t>
            </a:r>
            <a:endParaRPr lang="en-GB" sz="3200" b="1">
              <a:ea typeface="Calibri Light"/>
              <a:cs typeface="Calibri Light"/>
            </a:endParaRPr>
          </a:p>
        </p:txBody>
      </p:sp>
      <p:pic>
        <p:nvPicPr>
          <p:cNvPr id="4" name="Picture 3" descr="University of Stirling Logo">
            <a:extLst>
              <a:ext uri="{FF2B5EF4-FFF2-40B4-BE49-F238E27FC236}">
                <a16:creationId xmlns:a16="http://schemas.microsoft.com/office/drawing/2014/main" id="{7EC9282A-3A38-06E2-50DA-D401E2B346D4}"/>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1332163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954B9A-3566-BB69-C751-12801FA030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844" y="1469291"/>
            <a:ext cx="6057816" cy="3766709"/>
          </a:xfrm>
          <a:prstGeom prst="rect">
            <a:avLst/>
          </a:prstGeom>
          <a:noFill/>
        </p:spPr>
      </p:pic>
      <p:pic>
        <p:nvPicPr>
          <p:cNvPr id="8" name="Picture 7">
            <a:extLst>
              <a:ext uri="{FF2B5EF4-FFF2-40B4-BE49-F238E27FC236}">
                <a16:creationId xmlns:a16="http://schemas.microsoft.com/office/drawing/2014/main" id="{BE3C5C98-6C55-A59C-C512-B866A3848E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6384" y="1157828"/>
            <a:ext cx="5623909" cy="4078367"/>
          </a:xfrm>
          <a:prstGeom prst="rect">
            <a:avLst/>
          </a:prstGeom>
          <a:noFill/>
        </p:spPr>
      </p:pic>
      <p:sp>
        <p:nvSpPr>
          <p:cNvPr id="10" name="TextBox 9">
            <a:extLst>
              <a:ext uri="{FF2B5EF4-FFF2-40B4-BE49-F238E27FC236}">
                <a16:creationId xmlns:a16="http://schemas.microsoft.com/office/drawing/2014/main" id="{41B12FFD-981A-CEE0-0AB9-940DC87FC0C8}"/>
              </a:ext>
            </a:extLst>
          </p:cNvPr>
          <p:cNvSpPr txBox="1"/>
          <p:nvPr/>
        </p:nvSpPr>
        <p:spPr>
          <a:xfrm>
            <a:off x="282222" y="5249332"/>
            <a:ext cx="5306394" cy="646331"/>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dirty="0">
                <a:latin typeface="Calibri" panose="020F0502020204030204" pitchFamily="34" charset="0"/>
                <a:ea typeface="Calibri" panose="020F0502020204030204" pitchFamily="34" charset="0"/>
                <a:cs typeface="Times New Roman" panose="02020603050405020304" pitchFamily="18" charset="0"/>
              </a:rPr>
              <a:t>a) </a:t>
            </a:r>
            <a:r>
              <a:rPr lang="en-GB" sz="1800" dirty="0">
                <a:effectLst/>
                <a:latin typeface="Calibri" panose="020F0502020204030204" pitchFamily="34" charset="0"/>
                <a:ea typeface="Calibri" panose="020F0502020204030204" pitchFamily="34" charset="0"/>
                <a:cs typeface="Times New Roman" panose="02020603050405020304" pitchFamily="18" charset="0"/>
              </a:rPr>
              <a:t>Number of weeks in paid employment held during a tax year, ages 16-64, Great Britain, 2014/15-2018/19</a:t>
            </a:r>
            <a:endParaRPr lang="en-GB" dirty="0"/>
          </a:p>
        </p:txBody>
      </p:sp>
      <p:sp>
        <p:nvSpPr>
          <p:cNvPr id="11" name="TextBox 10">
            <a:extLst>
              <a:ext uri="{FF2B5EF4-FFF2-40B4-BE49-F238E27FC236}">
                <a16:creationId xmlns:a16="http://schemas.microsoft.com/office/drawing/2014/main" id="{CF9D5FC1-0435-6EF0-BDEC-BF446C4A1813}"/>
              </a:ext>
            </a:extLst>
          </p:cNvPr>
          <p:cNvSpPr txBox="1"/>
          <p:nvPr/>
        </p:nvSpPr>
        <p:spPr>
          <a:xfrm>
            <a:off x="7024152" y="5254975"/>
            <a:ext cx="4885626" cy="646331"/>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dirty="0">
                <a:latin typeface="Calibri" panose="020F0502020204030204" pitchFamily="34" charset="0"/>
                <a:ea typeface="Calibri" panose="020F0502020204030204" pitchFamily="34" charset="0"/>
                <a:cs typeface="Times New Roman" panose="02020603050405020304" pitchFamily="18" charset="0"/>
              </a:rPr>
              <a:t>b) </a:t>
            </a:r>
            <a:r>
              <a:rPr lang="en-GB" sz="1800" dirty="0">
                <a:effectLst/>
                <a:latin typeface="Calibri" panose="020F0502020204030204" pitchFamily="34" charset="0"/>
                <a:ea typeface="Calibri" panose="020F0502020204030204" pitchFamily="34" charset="0"/>
                <a:cs typeface="Times New Roman" panose="02020603050405020304" pitchFamily="18" charset="0"/>
              </a:rPr>
              <a:t>Number of </a:t>
            </a:r>
            <a:r>
              <a:rPr lang="en-GB" dirty="0">
                <a:latin typeface="Calibri" panose="020F0502020204030204" pitchFamily="34" charset="0"/>
                <a:ea typeface="Calibri" panose="020F0502020204030204" pitchFamily="34" charset="0"/>
                <a:cs typeface="Times New Roman" panose="02020603050405020304" pitchFamily="18" charset="0"/>
              </a:rPr>
              <a:t>employee jobs </a:t>
            </a:r>
            <a:r>
              <a:rPr lang="en-GB" sz="1800" dirty="0">
                <a:effectLst/>
                <a:latin typeface="Calibri" panose="020F0502020204030204" pitchFamily="34" charset="0"/>
                <a:ea typeface="Calibri" panose="020F0502020204030204" pitchFamily="34" charset="0"/>
                <a:cs typeface="Times New Roman" panose="02020603050405020304" pitchFamily="18" charset="0"/>
              </a:rPr>
              <a:t>held during a tax year, ages 16-64, Great Britain, 2014/15-2018/19</a:t>
            </a:r>
            <a:endParaRPr lang="en-GB" dirty="0"/>
          </a:p>
        </p:txBody>
      </p:sp>
      <p:sp>
        <p:nvSpPr>
          <p:cNvPr id="12" name="TextBox 11">
            <a:extLst>
              <a:ext uri="{FF2B5EF4-FFF2-40B4-BE49-F238E27FC236}">
                <a16:creationId xmlns:a16="http://schemas.microsoft.com/office/drawing/2014/main" id="{5AA29037-1FF6-74AA-D283-8F58F2895B99}"/>
              </a:ext>
            </a:extLst>
          </p:cNvPr>
          <p:cNvSpPr txBox="1"/>
          <p:nvPr/>
        </p:nvSpPr>
        <p:spPr>
          <a:xfrm>
            <a:off x="2901243" y="206514"/>
            <a:ext cx="8906935" cy="671915"/>
          </a:xfrm>
          <a:prstGeom prst="rect">
            <a:avLst/>
          </a:prstGeom>
          <a:noFill/>
        </p:spPr>
        <p:txBody>
          <a:bodyPr wrap="square" rtlCol="0">
            <a:spAutoFit/>
          </a:bodyPr>
          <a:lstStyle/>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Weeks with a job, and number of jobs held during a tax year, ages 16-64, Great Britain, 2014/15-2018/19</a:t>
            </a:r>
          </a:p>
        </p:txBody>
      </p:sp>
      <p:pic>
        <p:nvPicPr>
          <p:cNvPr id="2" name="Picture 1" descr="University of Stirling Logo">
            <a:extLst>
              <a:ext uri="{FF2B5EF4-FFF2-40B4-BE49-F238E27FC236}">
                <a16:creationId xmlns:a16="http://schemas.microsoft.com/office/drawing/2014/main" id="{668793D2-D2F3-BF20-CC81-2F87F1D1D4C8}"/>
              </a:ext>
            </a:extLst>
          </p:cNvPr>
          <p:cNvPicPr>
            <a:picLocks noChangeAspect="1"/>
          </p:cNvPicPr>
          <p:nvPr/>
        </p:nvPicPr>
        <p:blipFill rotWithShape="1">
          <a:blip r:embed="rId5"/>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244087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1BA5-B996-4E8E-B68D-F7E6EF7DDA5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6459BAB-311D-FBDB-FE8C-7D3E80BB2B45}"/>
              </a:ext>
            </a:extLst>
          </p:cNvPr>
          <p:cNvSpPr txBox="1">
            <a:spLocks/>
          </p:cNvSpPr>
          <p:nvPr/>
        </p:nvSpPr>
        <p:spPr>
          <a:xfrm>
            <a:off x="2929884" y="102637"/>
            <a:ext cx="8617839"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#1:  How many jobs, how much earned?</a:t>
            </a:r>
          </a:p>
        </p:txBody>
      </p:sp>
      <p:pic>
        <p:nvPicPr>
          <p:cNvPr id="4" name="Picture 3">
            <a:extLst>
              <a:ext uri="{FF2B5EF4-FFF2-40B4-BE49-F238E27FC236}">
                <a16:creationId xmlns:a16="http://schemas.microsoft.com/office/drawing/2014/main" id="{679EDD54-FE96-B77E-5463-A8D96986F5EC}"/>
              </a:ext>
            </a:extLst>
          </p:cNvPr>
          <p:cNvPicPr>
            <a:picLocks noChangeAspect="1"/>
          </p:cNvPicPr>
          <p:nvPr/>
        </p:nvPicPr>
        <p:blipFill>
          <a:blip r:embed="rId3"/>
          <a:stretch>
            <a:fillRect/>
          </a:stretch>
        </p:blipFill>
        <p:spPr>
          <a:xfrm>
            <a:off x="2852062" y="672493"/>
            <a:ext cx="7738820" cy="5134919"/>
          </a:xfrm>
          <a:prstGeom prst="rect">
            <a:avLst/>
          </a:prstGeom>
        </p:spPr>
      </p:pic>
      <p:pic>
        <p:nvPicPr>
          <p:cNvPr id="5" name="Picture 4" descr="University of Stirling Logo">
            <a:extLst>
              <a:ext uri="{FF2B5EF4-FFF2-40B4-BE49-F238E27FC236}">
                <a16:creationId xmlns:a16="http://schemas.microsoft.com/office/drawing/2014/main" id="{7025C198-5ECF-7F50-7FE7-C412D37639AE}"/>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3440159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E91D8-8351-C49F-E1A2-E4177C11A08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1CDC4DD-A389-58FE-7D71-180916B42B8D}"/>
              </a:ext>
            </a:extLst>
          </p:cNvPr>
          <p:cNvSpPr txBox="1">
            <a:spLocks/>
          </p:cNvSpPr>
          <p:nvPr/>
        </p:nvSpPr>
        <p:spPr>
          <a:xfrm>
            <a:off x="819539" y="941714"/>
            <a:ext cx="10552922" cy="49745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pPr>
            <a:r>
              <a:rPr lang="en-GB" sz="2000" b="1" u="sng" dirty="0"/>
              <a:t>What we also looked at:</a:t>
            </a:r>
          </a:p>
          <a:p>
            <a:pPr>
              <a:lnSpc>
                <a:spcPct val="114000"/>
              </a:lnSpc>
            </a:pPr>
            <a:endParaRPr lang="en-GB" sz="2000" dirty="0"/>
          </a:p>
          <a:p>
            <a:pPr marL="342900" indent="-342900">
              <a:lnSpc>
                <a:spcPct val="114000"/>
              </a:lnSpc>
              <a:buFont typeface="Arial" panose="020B0604020202020204" pitchFamily="34" charset="0"/>
              <a:buChar char="•"/>
            </a:pPr>
            <a:r>
              <a:rPr lang="en-GB" sz="2000" dirty="0"/>
              <a:t>We consider </a:t>
            </a:r>
            <a:r>
              <a:rPr lang="en-GB" sz="2000" i="1" u="sng" dirty="0"/>
              <a:t>hourly wage </a:t>
            </a:r>
            <a:r>
              <a:rPr lang="en-GB" sz="2000" dirty="0"/>
              <a:t>(and </a:t>
            </a:r>
            <a:r>
              <a:rPr lang="en-GB" sz="2000" i="1" u="sng" dirty="0"/>
              <a:t>gender pay gap</a:t>
            </a:r>
            <a:r>
              <a:rPr lang="en-GB" sz="2000" dirty="0"/>
              <a:t>) for workers according to their main job, and the pattern of employment over the year (# of jobs and # of weeks)</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i="1" u="sng" dirty="0"/>
              <a:t>Bite of the National Minimum Wage / Living Wage </a:t>
            </a:r>
            <a:r>
              <a:rPr lang="en-GB" sz="2000" dirty="0"/>
              <a:t>:  According to ASHE-HMRC, does the National Minimum Wage / Living Wage affect people more who have less “stable” employment (more different jobs and few weeks with any work)?</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i="1" u="sng" dirty="0"/>
              <a:t>Is working in some industry sectors associated with less “stable” employment? </a:t>
            </a:r>
            <a:r>
              <a:rPr lang="en-GB" sz="2000" dirty="0"/>
              <a:t>-  we correlate industry-level average hourly wages in April with annual employee earnings from all jobs and employments of the people who worked in those industries in April.</a:t>
            </a:r>
          </a:p>
          <a:p>
            <a:pPr marL="342900" indent="-342900">
              <a:buFont typeface="Arial" panose="020B0604020202020204" pitchFamily="34" charset="0"/>
              <a:buChar char="•"/>
            </a:pPr>
            <a:endParaRPr lang="en-GB" sz="2000" dirty="0"/>
          </a:p>
        </p:txBody>
      </p:sp>
      <p:sp>
        <p:nvSpPr>
          <p:cNvPr id="3" name="Title 1">
            <a:extLst>
              <a:ext uri="{FF2B5EF4-FFF2-40B4-BE49-F238E27FC236}">
                <a16:creationId xmlns:a16="http://schemas.microsoft.com/office/drawing/2014/main" id="{44A229CC-B589-5B08-8EA6-998C09492573}"/>
              </a:ext>
            </a:extLst>
          </p:cNvPr>
          <p:cNvSpPr txBox="1">
            <a:spLocks/>
          </p:cNvSpPr>
          <p:nvPr/>
        </p:nvSpPr>
        <p:spPr>
          <a:xfrm>
            <a:off x="2929884" y="102637"/>
            <a:ext cx="8617839"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#1:  How many jobs, how much earned?</a:t>
            </a:r>
          </a:p>
        </p:txBody>
      </p:sp>
      <p:pic>
        <p:nvPicPr>
          <p:cNvPr id="4" name="Picture 3" descr="University of Stirling Logo">
            <a:extLst>
              <a:ext uri="{FF2B5EF4-FFF2-40B4-BE49-F238E27FC236}">
                <a16:creationId xmlns:a16="http://schemas.microsoft.com/office/drawing/2014/main" id="{7D3E3651-1B7B-1556-24DD-AEC6A3A8CED9}"/>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4291775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DCAF9-0FFB-E28C-60A9-7478991D55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1BDFF47-B627-F4A9-92DD-375DC807BE28}"/>
              </a:ext>
            </a:extLst>
          </p:cNvPr>
          <p:cNvSpPr txBox="1">
            <a:spLocks/>
          </p:cNvSpPr>
          <p:nvPr/>
        </p:nvSpPr>
        <p:spPr>
          <a:xfrm>
            <a:off x="819539" y="1344671"/>
            <a:ext cx="10552922" cy="382441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pPr>
            <a:r>
              <a:rPr lang="en-GB" sz="2000" b="1" u="sng" dirty="0"/>
              <a:t>What we did:</a:t>
            </a:r>
          </a:p>
          <a:p>
            <a:pPr>
              <a:lnSpc>
                <a:spcPct val="114000"/>
              </a:lnSpc>
            </a:pPr>
            <a:endParaRPr lang="en-GB" sz="2000" dirty="0"/>
          </a:p>
          <a:p>
            <a:pPr marL="342900" indent="-342900">
              <a:lnSpc>
                <a:spcPct val="114000"/>
              </a:lnSpc>
              <a:buFont typeface="Arial" panose="020B0604020202020204" pitchFamily="34" charset="0"/>
              <a:buChar char="•"/>
            </a:pPr>
            <a:r>
              <a:rPr lang="en-GB" sz="2000" dirty="0"/>
              <a:t>Using new weights that correct for employer non-response sampling bias in ASHE, we re-estimate the Gender Pay </a:t>
            </a:r>
            <a:r>
              <a:rPr lang="en-GB" sz="2000"/>
              <a:t>Gap (</a:t>
            </a:r>
            <a:r>
              <a:rPr lang="en-GB" sz="2000" dirty="0"/>
              <a:t>hourly wages).</a:t>
            </a:r>
          </a:p>
          <a:p>
            <a:pPr marL="342900" indent="-342900">
              <a:lnSpc>
                <a:spcPct val="114000"/>
              </a:lnSpc>
              <a:buFont typeface="Arial" panose="020B0604020202020204" pitchFamily="34" charset="0"/>
              <a:buChar char="•"/>
            </a:pPr>
            <a:endParaRPr lang="en-GB" sz="2000" dirty="0"/>
          </a:p>
          <a:p>
            <a:pPr marL="342900" indent="-342900">
              <a:lnSpc>
                <a:spcPct val="114000"/>
              </a:lnSpc>
              <a:buFont typeface="Arial" panose="020B0604020202020204" pitchFamily="34" charset="0"/>
              <a:buChar char="•"/>
            </a:pPr>
            <a:r>
              <a:rPr lang="en-GB" sz="2000" dirty="0"/>
              <a:t>Using HMRC data, we look at the gender pay gap in total employee earnings (all jobs and employment spells) over different lengths of period (weekly, monthly, quarterly).</a:t>
            </a:r>
          </a:p>
          <a:p>
            <a:pPr marL="342900" indent="-342900">
              <a:buFont typeface="Arial" panose="020B0604020202020204" pitchFamily="34" charset="0"/>
              <a:buChar char="•"/>
            </a:pPr>
            <a:endParaRPr lang="en-GB" sz="2000" dirty="0"/>
          </a:p>
        </p:txBody>
      </p:sp>
      <p:sp>
        <p:nvSpPr>
          <p:cNvPr id="3" name="Title 1">
            <a:extLst>
              <a:ext uri="{FF2B5EF4-FFF2-40B4-BE49-F238E27FC236}">
                <a16:creationId xmlns:a16="http://schemas.microsoft.com/office/drawing/2014/main" id="{131D3B6F-A3D7-B5FF-3D97-1EAE8E51D6F0}"/>
              </a:ext>
            </a:extLst>
          </p:cNvPr>
          <p:cNvSpPr txBox="1">
            <a:spLocks/>
          </p:cNvSpPr>
          <p:nvPr/>
        </p:nvSpPr>
        <p:spPr>
          <a:xfrm>
            <a:off x="2766806" y="112366"/>
            <a:ext cx="9255183" cy="87900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#2: New evidence on gender pay gaps in Great Britain</a:t>
            </a:r>
            <a:br>
              <a:rPr lang="en-GB" sz="3200" b="1"/>
            </a:br>
            <a:r>
              <a:rPr lang="en-GB" sz="3200">
                <a:ea typeface="+mj-lt"/>
                <a:cs typeface="+mj-lt"/>
                <a:hlinkClick r:id="rId3"/>
              </a:rPr>
              <a:t>gender-pay-gap-insights.pdf</a:t>
            </a:r>
            <a:endParaRPr lang="en-GB" sz="3200" b="1">
              <a:ea typeface="Calibri Light"/>
              <a:cs typeface="Calibri Light"/>
            </a:endParaRPr>
          </a:p>
        </p:txBody>
      </p:sp>
      <p:pic>
        <p:nvPicPr>
          <p:cNvPr id="4" name="Picture 3" descr="University of Stirling Logo">
            <a:extLst>
              <a:ext uri="{FF2B5EF4-FFF2-40B4-BE49-F238E27FC236}">
                <a16:creationId xmlns:a16="http://schemas.microsoft.com/office/drawing/2014/main" id="{6521B33C-BD61-403C-42A2-C88DBCB7F499}"/>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3894888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7FF4F-A012-7FEF-8128-25814DD99AD2}"/>
              </a:ext>
            </a:extLst>
          </p:cNvPr>
          <p:cNvSpPr txBox="1"/>
          <p:nvPr/>
        </p:nvSpPr>
        <p:spPr>
          <a:xfrm>
            <a:off x="3002844" y="161803"/>
            <a:ext cx="9087555" cy="830997"/>
          </a:xfrm>
          <a:prstGeom prst="rect">
            <a:avLst/>
          </a:prstGeom>
          <a:noFill/>
        </p:spPr>
        <p:txBody>
          <a:bodyPr wrap="square">
            <a:spAutoFit/>
          </a:bodyPr>
          <a:lstStyle/>
          <a:p>
            <a:r>
              <a:rPr lang="en-GB" sz="2400" b="1" dirty="0">
                <a:effectLst/>
                <a:latin typeface="Calibri" panose="020F0502020204030204" pitchFamily="34" charset="0"/>
                <a:ea typeface="Calibri" panose="020F0502020204030204" pitchFamily="34" charset="0"/>
                <a:cs typeface="Times New Roman" panose="02020603050405020304" pitchFamily="18" charset="0"/>
              </a:rPr>
              <a:t>Gender pay gap in Great Britian: </a:t>
            </a:r>
            <a:br>
              <a:rPr lang="en-GB" sz="2400" b="1" dirty="0">
                <a:effectLst/>
                <a:latin typeface="Calibri" panose="020F0502020204030204" pitchFamily="34" charset="0"/>
                <a:ea typeface="Calibri" panose="020F0502020204030204" pitchFamily="34" charset="0"/>
                <a:cs typeface="Times New Roman" panose="02020603050405020304" pitchFamily="18" charset="0"/>
              </a:rPr>
            </a:br>
            <a:r>
              <a:rPr lang="en-GB" sz="2400" b="1" dirty="0">
                <a:effectLst/>
                <a:latin typeface="Calibri" panose="020F0502020204030204" pitchFamily="34" charset="0"/>
                <a:ea typeface="Calibri" panose="020F0502020204030204" pitchFamily="34" charset="0"/>
                <a:cs typeface="Times New Roman" panose="02020603050405020304" pitchFamily="18" charset="0"/>
              </a:rPr>
              <a:t>comparison between ONS weights vs adjusted WED weights (ASHE)</a:t>
            </a:r>
            <a:endParaRPr lang="en-GB" sz="2400" b="1" dirty="0"/>
          </a:p>
        </p:txBody>
      </p:sp>
      <p:pic>
        <p:nvPicPr>
          <p:cNvPr id="14" name="Picture 13" descr="A graph of a number of people&#10;&#10;Description automatically generated with medium confidence">
            <a:extLst>
              <a:ext uri="{FF2B5EF4-FFF2-40B4-BE49-F238E27FC236}">
                <a16:creationId xmlns:a16="http://schemas.microsoft.com/office/drawing/2014/main" id="{3DC68A0A-91E2-4E65-A381-7368906025B4}"/>
              </a:ext>
            </a:extLst>
          </p:cNvPr>
          <p:cNvPicPr>
            <a:picLocks noChangeAspect="1"/>
          </p:cNvPicPr>
          <p:nvPr/>
        </p:nvPicPr>
        <p:blipFill rotWithShape="1">
          <a:blip r:embed="rId3"/>
          <a:srcRect t="18273"/>
          <a:stretch/>
        </p:blipFill>
        <p:spPr>
          <a:xfrm>
            <a:off x="1855680" y="1224589"/>
            <a:ext cx="7818897" cy="4637331"/>
          </a:xfrm>
          <a:prstGeom prst="rect">
            <a:avLst/>
          </a:prstGeom>
        </p:spPr>
      </p:pic>
      <p:pic>
        <p:nvPicPr>
          <p:cNvPr id="3" name="Picture 2" descr="University of Stirling Logo">
            <a:extLst>
              <a:ext uri="{FF2B5EF4-FFF2-40B4-BE49-F238E27FC236}">
                <a16:creationId xmlns:a16="http://schemas.microsoft.com/office/drawing/2014/main" id="{5BBBE94D-1046-E100-DD3E-3BF9C7699E7B}"/>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43214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B1EADD-F218-176F-E70A-39A35D9A6EB6}"/>
              </a:ext>
            </a:extLst>
          </p:cNvPr>
          <p:cNvSpPr txBox="1"/>
          <p:nvPr/>
        </p:nvSpPr>
        <p:spPr>
          <a:xfrm>
            <a:off x="2901243" y="206514"/>
            <a:ext cx="8161868" cy="400110"/>
          </a:xfrm>
          <a:prstGeom prst="rect">
            <a:avLst/>
          </a:prstGeom>
          <a:noFill/>
        </p:spPr>
        <p:txBody>
          <a:bodyPr wrap="square" rtlCol="0">
            <a:spAutoFit/>
          </a:bodyPr>
          <a:lstStyle/>
          <a:p>
            <a:r>
              <a:rPr lang="en-GB" sz="2000" b="1" dirty="0"/>
              <a:t>Gender pay gaps in 2018/2019 – PAYE data</a:t>
            </a:r>
          </a:p>
        </p:txBody>
      </p:sp>
      <p:pic>
        <p:nvPicPr>
          <p:cNvPr id="2" name="Picture 1" descr="University of Stirling Logo">
            <a:extLst>
              <a:ext uri="{FF2B5EF4-FFF2-40B4-BE49-F238E27FC236}">
                <a16:creationId xmlns:a16="http://schemas.microsoft.com/office/drawing/2014/main" id="{5D99DC5F-7A7E-D9A3-33D8-F7FC1DFC6913}"/>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pic>
        <p:nvPicPr>
          <p:cNvPr id="4" name="Picture 3" descr="A graph of a number of people&#10;&#10;AI-generated content may be incorrect.">
            <a:extLst>
              <a:ext uri="{FF2B5EF4-FFF2-40B4-BE49-F238E27FC236}">
                <a16:creationId xmlns:a16="http://schemas.microsoft.com/office/drawing/2014/main" id="{071F1C66-2D93-F08E-4FDB-8AEE4B2B1364}"/>
              </a:ext>
            </a:extLst>
          </p:cNvPr>
          <p:cNvPicPr>
            <a:picLocks noChangeAspect="1"/>
          </p:cNvPicPr>
          <p:nvPr/>
        </p:nvPicPr>
        <p:blipFill>
          <a:blip r:embed="rId4"/>
          <a:stretch>
            <a:fillRect/>
          </a:stretch>
        </p:blipFill>
        <p:spPr>
          <a:xfrm>
            <a:off x="963010" y="3241293"/>
            <a:ext cx="5129048" cy="2648278"/>
          </a:xfrm>
          <a:prstGeom prst="rect">
            <a:avLst/>
          </a:prstGeom>
        </p:spPr>
      </p:pic>
      <p:pic>
        <p:nvPicPr>
          <p:cNvPr id="8" name="Picture 7" descr="A graph of a number of people&#10;&#10;AI-generated content may be incorrect.">
            <a:extLst>
              <a:ext uri="{FF2B5EF4-FFF2-40B4-BE49-F238E27FC236}">
                <a16:creationId xmlns:a16="http://schemas.microsoft.com/office/drawing/2014/main" id="{696078F9-7093-1A86-C90F-C7E5C51D1522}"/>
              </a:ext>
            </a:extLst>
          </p:cNvPr>
          <p:cNvPicPr>
            <a:picLocks noChangeAspect="1"/>
          </p:cNvPicPr>
          <p:nvPr/>
        </p:nvPicPr>
        <p:blipFill>
          <a:blip r:embed="rId5"/>
          <a:stretch>
            <a:fillRect/>
          </a:stretch>
        </p:blipFill>
        <p:spPr>
          <a:xfrm>
            <a:off x="6246265" y="3228154"/>
            <a:ext cx="4994057" cy="2661417"/>
          </a:xfrm>
          <a:prstGeom prst="rect">
            <a:avLst/>
          </a:prstGeom>
        </p:spPr>
      </p:pic>
      <p:pic>
        <p:nvPicPr>
          <p:cNvPr id="9" name="Picture 8" descr="A graph of different colored bars&#10;&#10;AI-generated content may be incorrect.">
            <a:extLst>
              <a:ext uri="{FF2B5EF4-FFF2-40B4-BE49-F238E27FC236}">
                <a16:creationId xmlns:a16="http://schemas.microsoft.com/office/drawing/2014/main" id="{3A7DAC41-DCBA-5250-22CB-58737E944D31}"/>
              </a:ext>
            </a:extLst>
          </p:cNvPr>
          <p:cNvPicPr>
            <a:picLocks noChangeAspect="1"/>
          </p:cNvPicPr>
          <p:nvPr/>
        </p:nvPicPr>
        <p:blipFill>
          <a:blip r:embed="rId6"/>
          <a:stretch>
            <a:fillRect/>
          </a:stretch>
        </p:blipFill>
        <p:spPr>
          <a:xfrm>
            <a:off x="3973404" y="802728"/>
            <a:ext cx="4521091" cy="2624959"/>
          </a:xfrm>
          <a:prstGeom prst="rect">
            <a:avLst/>
          </a:prstGeom>
        </p:spPr>
      </p:pic>
    </p:spTree>
    <p:extLst>
      <p:ext uri="{BB962C8B-B14F-4D97-AF65-F5344CB8AC3E}">
        <p14:creationId xmlns:p14="http://schemas.microsoft.com/office/powerpoint/2010/main" val="999200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1205E-A090-8490-CF52-387803C1C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4282FE-4B7A-D6E7-5931-C0D913A3CB27}"/>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Illustrative research: MWS data</a:t>
            </a:r>
          </a:p>
        </p:txBody>
      </p:sp>
    </p:spTree>
    <p:extLst>
      <p:ext uri="{BB962C8B-B14F-4D97-AF65-F5344CB8AC3E}">
        <p14:creationId xmlns:p14="http://schemas.microsoft.com/office/powerpoint/2010/main" val="143070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29164D8-1CE8-7672-8164-C0442F292678}"/>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The Migrant Workers Scan</a:t>
            </a:r>
          </a:p>
        </p:txBody>
      </p:sp>
      <p:sp>
        <p:nvSpPr>
          <p:cNvPr id="8" name="Content Placeholder 7">
            <a:extLst>
              <a:ext uri="{FF2B5EF4-FFF2-40B4-BE49-F238E27FC236}">
                <a16:creationId xmlns:a16="http://schemas.microsoft.com/office/drawing/2014/main" id="{C49BE3A7-881C-5054-3CD1-30654D6B403D}"/>
              </a:ext>
            </a:extLst>
          </p:cNvPr>
          <p:cNvSpPr>
            <a:spLocks noGrp="1"/>
          </p:cNvSpPr>
          <p:nvPr>
            <p:ph sz="quarter" idx="11"/>
          </p:nvPr>
        </p:nvSpPr>
        <p:spPr>
          <a:xfrm>
            <a:off x="139700" y="885825"/>
            <a:ext cx="8679447" cy="4779963"/>
          </a:xfrm>
        </p:spPr>
        <p:txBody>
          <a:bodyPr>
            <a:normAutofit/>
          </a:bodyPr>
          <a:lstStyle/>
          <a:p>
            <a:r>
              <a:rPr lang="en-GB" dirty="0"/>
              <a:t>System for HMRC to allocate </a:t>
            </a:r>
            <a:r>
              <a:rPr lang="en-GB" dirty="0" err="1"/>
              <a:t>NINos</a:t>
            </a:r>
            <a:r>
              <a:rPr lang="en-GB" dirty="0"/>
              <a:t> to non-UK citizens</a:t>
            </a:r>
          </a:p>
          <a:p>
            <a:r>
              <a:rPr lang="en-GB" dirty="0"/>
              <a:t>Current system dates from 2002</a:t>
            </a:r>
          </a:p>
          <a:p>
            <a:r>
              <a:rPr lang="en-GB" dirty="0"/>
              <a:t>Limited information per se:</a:t>
            </a:r>
          </a:p>
          <a:p>
            <a:pPr lvl="1"/>
            <a:r>
              <a:rPr lang="en-GB" dirty="0"/>
              <a:t>sex, age, nationality, previous country of residence</a:t>
            </a:r>
          </a:p>
          <a:p>
            <a:pPr lvl="1"/>
            <a:r>
              <a:rPr lang="en-GB" dirty="0"/>
              <a:t>year of registration/arrival, postcode area at registration</a:t>
            </a:r>
          </a:p>
          <a:p>
            <a:r>
              <a:rPr lang="en-GB" dirty="0"/>
              <a:t>Generally seems good quality data, mostly complete</a:t>
            </a:r>
          </a:p>
          <a:p>
            <a:pPr lvl="1"/>
            <a:endParaRPr lang="en-GB" dirty="0"/>
          </a:p>
          <a:p>
            <a:r>
              <a:rPr lang="en-GB" dirty="0"/>
              <a:t>No information post-registration</a:t>
            </a:r>
          </a:p>
          <a:p>
            <a:endParaRPr lang="en-GB" dirty="0"/>
          </a:p>
        </p:txBody>
      </p:sp>
      <p:pic>
        <p:nvPicPr>
          <p:cNvPr id="3" name="Picture 2" descr="University of Stirling Logo">
            <a:extLst>
              <a:ext uri="{FF2B5EF4-FFF2-40B4-BE49-F238E27FC236}">
                <a16:creationId xmlns:a16="http://schemas.microsoft.com/office/drawing/2014/main" id="{68011CEF-AAC5-260C-C58A-D173A47C28DF}"/>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3743885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5DD92-0F17-0325-60D8-0E11581464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33F7B5-6C1F-E11B-531C-233FBEBCDB7E}"/>
              </a:ext>
            </a:extLst>
          </p:cNvPr>
          <p:cNvSpPr>
            <a:spLocks noGrp="1"/>
          </p:cNvSpPr>
          <p:nvPr>
            <p:ph sz="quarter" idx="11"/>
          </p:nvPr>
        </p:nvSpPr>
        <p:spPr/>
        <p:txBody>
          <a:bodyPr/>
          <a:lstStyle/>
          <a:p>
            <a:endParaRPr lang="en-GB" dirty="0"/>
          </a:p>
        </p:txBody>
      </p:sp>
      <p:sp>
        <p:nvSpPr>
          <p:cNvPr id="4" name="Title 1">
            <a:extLst>
              <a:ext uri="{FF2B5EF4-FFF2-40B4-BE49-F238E27FC236}">
                <a16:creationId xmlns:a16="http://schemas.microsoft.com/office/drawing/2014/main" id="{7CB1FBA5-B88F-4E5F-B1B1-9BD3F3FA1432}"/>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Migrant profiles</a:t>
            </a:r>
          </a:p>
        </p:txBody>
      </p:sp>
      <p:pic>
        <p:nvPicPr>
          <p:cNvPr id="5" name="Picture 4">
            <a:extLst>
              <a:ext uri="{FF2B5EF4-FFF2-40B4-BE49-F238E27FC236}">
                <a16:creationId xmlns:a16="http://schemas.microsoft.com/office/drawing/2014/main" id="{0A0A0D43-69AF-9108-C247-9C7677B7DD33}"/>
              </a:ext>
            </a:extLst>
          </p:cNvPr>
          <p:cNvPicPr>
            <a:picLocks noChangeAspect="1"/>
          </p:cNvPicPr>
          <p:nvPr/>
        </p:nvPicPr>
        <p:blipFill>
          <a:blip r:embed="rId2"/>
          <a:stretch>
            <a:fillRect/>
          </a:stretch>
        </p:blipFill>
        <p:spPr>
          <a:xfrm>
            <a:off x="2771609" y="871247"/>
            <a:ext cx="8826834" cy="5782216"/>
          </a:xfrm>
          <a:prstGeom prst="rect">
            <a:avLst/>
          </a:prstGeom>
        </p:spPr>
      </p:pic>
    </p:spTree>
    <p:extLst>
      <p:ext uri="{BB962C8B-B14F-4D97-AF65-F5344CB8AC3E}">
        <p14:creationId xmlns:p14="http://schemas.microsoft.com/office/powerpoint/2010/main" val="3317741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77B47-E473-4B25-4E56-8697404E77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F66AF8-3EA5-858E-FDBF-2294549C87A5}"/>
              </a:ext>
            </a:extLst>
          </p:cNvPr>
          <p:cNvSpPr>
            <a:spLocks noGrp="1"/>
          </p:cNvSpPr>
          <p:nvPr>
            <p:ph sz="quarter" idx="11"/>
          </p:nvPr>
        </p:nvSpPr>
        <p:spPr/>
        <p:txBody>
          <a:bodyPr/>
          <a:lstStyle/>
          <a:p>
            <a:endParaRPr lang="en-GB"/>
          </a:p>
        </p:txBody>
      </p:sp>
      <p:sp>
        <p:nvSpPr>
          <p:cNvPr id="4" name="Title 1">
            <a:extLst>
              <a:ext uri="{FF2B5EF4-FFF2-40B4-BE49-F238E27FC236}">
                <a16:creationId xmlns:a16="http://schemas.microsoft.com/office/drawing/2014/main" id="{8F561B79-723B-EFC2-3E0C-B06AC6F66E93}"/>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Migrant profiles</a:t>
            </a:r>
          </a:p>
        </p:txBody>
      </p:sp>
      <p:pic>
        <p:nvPicPr>
          <p:cNvPr id="8" name="Picture 7">
            <a:extLst>
              <a:ext uri="{FF2B5EF4-FFF2-40B4-BE49-F238E27FC236}">
                <a16:creationId xmlns:a16="http://schemas.microsoft.com/office/drawing/2014/main" id="{1BC7BDEC-1630-4420-894D-B00C08355C8A}"/>
              </a:ext>
            </a:extLst>
          </p:cNvPr>
          <p:cNvPicPr>
            <a:picLocks noChangeAspect="1"/>
          </p:cNvPicPr>
          <p:nvPr/>
        </p:nvPicPr>
        <p:blipFill>
          <a:blip r:embed="rId2"/>
          <a:stretch>
            <a:fillRect/>
          </a:stretch>
        </p:blipFill>
        <p:spPr>
          <a:xfrm>
            <a:off x="2003345" y="724602"/>
            <a:ext cx="9944011" cy="5976986"/>
          </a:xfrm>
          <a:prstGeom prst="rect">
            <a:avLst/>
          </a:prstGeom>
        </p:spPr>
      </p:pic>
    </p:spTree>
    <p:extLst>
      <p:ext uri="{BB962C8B-B14F-4D97-AF65-F5344CB8AC3E}">
        <p14:creationId xmlns:p14="http://schemas.microsoft.com/office/powerpoint/2010/main" val="425099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7F7D2-58B0-5B41-2AAD-BF1811F147F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AEC40DD-5957-C6A8-629D-93A59BE3820F}"/>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a:t>Migrant profiles</a:t>
            </a:r>
            <a:endParaRPr lang="en-GB" sz="3200" b="1" dirty="0"/>
          </a:p>
        </p:txBody>
      </p:sp>
      <p:graphicFrame>
        <p:nvGraphicFramePr>
          <p:cNvPr id="10" name="Table 9">
            <a:extLst>
              <a:ext uri="{FF2B5EF4-FFF2-40B4-BE49-F238E27FC236}">
                <a16:creationId xmlns:a16="http://schemas.microsoft.com/office/drawing/2014/main" id="{45B6A6DA-D645-0933-C264-24B1E6866B4D}"/>
              </a:ext>
            </a:extLst>
          </p:cNvPr>
          <p:cNvGraphicFramePr>
            <a:graphicFrameLocks noGrp="1"/>
          </p:cNvGraphicFramePr>
          <p:nvPr>
            <p:extLst>
              <p:ext uri="{D42A27DB-BD31-4B8C-83A1-F6EECF244321}">
                <p14:modId xmlns:p14="http://schemas.microsoft.com/office/powerpoint/2010/main" val="3271074836"/>
              </p:ext>
            </p:extLst>
          </p:nvPr>
        </p:nvGraphicFramePr>
        <p:xfrm>
          <a:off x="2514600" y="890337"/>
          <a:ext cx="9362874" cy="5895440"/>
        </p:xfrm>
        <a:graphic>
          <a:graphicData uri="http://schemas.openxmlformats.org/drawingml/2006/table">
            <a:tbl>
              <a:tblPr/>
              <a:tblGrid>
                <a:gridCol w="1560479">
                  <a:extLst>
                    <a:ext uri="{9D8B030D-6E8A-4147-A177-3AD203B41FA5}">
                      <a16:colId xmlns:a16="http://schemas.microsoft.com/office/drawing/2014/main" val="3653929075"/>
                    </a:ext>
                  </a:extLst>
                </a:gridCol>
                <a:gridCol w="1560479">
                  <a:extLst>
                    <a:ext uri="{9D8B030D-6E8A-4147-A177-3AD203B41FA5}">
                      <a16:colId xmlns:a16="http://schemas.microsoft.com/office/drawing/2014/main" val="2292413714"/>
                    </a:ext>
                  </a:extLst>
                </a:gridCol>
                <a:gridCol w="1560479">
                  <a:extLst>
                    <a:ext uri="{9D8B030D-6E8A-4147-A177-3AD203B41FA5}">
                      <a16:colId xmlns:a16="http://schemas.microsoft.com/office/drawing/2014/main" val="587795061"/>
                    </a:ext>
                  </a:extLst>
                </a:gridCol>
                <a:gridCol w="1560479">
                  <a:extLst>
                    <a:ext uri="{9D8B030D-6E8A-4147-A177-3AD203B41FA5}">
                      <a16:colId xmlns:a16="http://schemas.microsoft.com/office/drawing/2014/main" val="486472335"/>
                    </a:ext>
                  </a:extLst>
                </a:gridCol>
                <a:gridCol w="1560479">
                  <a:extLst>
                    <a:ext uri="{9D8B030D-6E8A-4147-A177-3AD203B41FA5}">
                      <a16:colId xmlns:a16="http://schemas.microsoft.com/office/drawing/2014/main" val="2151149697"/>
                    </a:ext>
                  </a:extLst>
                </a:gridCol>
                <a:gridCol w="1560479">
                  <a:extLst>
                    <a:ext uri="{9D8B030D-6E8A-4147-A177-3AD203B41FA5}">
                      <a16:colId xmlns:a16="http://schemas.microsoft.com/office/drawing/2014/main" val="374456251"/>
                    </a:ext>
                  </a:extLst>
                </a:gridCol>
              </a:tblGrid>
              <a:tr h="966480">
                <a:tc>
                  <a:txBody>
                    <a:bodyPr/>
                    <a:lstStyle/>
                    <a:p>
                      <a:pPr algn="ctr" fontAlgn="ctr"/>
                      <a:r>
                        <a:rPr lang="en-GB" sz="2800" b="0" i="0" u="none" strike="noStrike">
                          <a:solidFill>
                            <a:srgbClr val="000000"/>
                          </a:solidFill>
                          <a:effectLst/>
                          <a:latin typeface="Calibri" panose="020F0502020204030204" pitchFamily="34" charset="0"/>
                        </a:rPr>
                        <a:t>Arrival year</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Frequency</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Mean age on arrival</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Arrived as an adult</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Male</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Female married</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26309829"/>
                  </a:ext>
                </a:extLst>
              </a:tr>
              <a:tr h="370806">
                <a:tc>
                  <a:txBody>
                    <a:bodyPr/>
                    <a:lstStyle/>
                    <a:p>
                      <a:pPr algn="ctr" fontAlgn="ctr"/>
                      <a:r>
                        <a:rPr lang="en-GB" sz="2800" b="0" i="0" u="none" strike="noStrike">
                          <a:solidFill>
                            <a:srgbClr val="000000"/>
                          </a:solidFill>
                          <a:effectLst/>
                          <a:latin typeface="Calibri" panose="020F0502020204030204" pitchFamily="34" charset="0"/>
                        </a:rPr>
                        <a:t>75-81</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6,127</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24.8</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1.50%</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53.5%</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92.7%</a:t>
                      </a: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784132050"/>
                  </a:ext>
                </a:extLst>
              </a:tr>
              <a:tr h="370806">
                <a:tc>
                  <a:txBody>
                    <a:bodyPr/>
                    <a:lstStyle/>
                    <a:p>
                      <a:pPr algn="ctr" fontAlgn="ctr"/>
                      <a:r>
                        <a:rPr lang="en-GB" sz="2800" b="0" i="0" u="none" strike="noStrike">
                          <a:solidFill>
                            <a:srgbClr val="000000"/>
                          </a:solidFill>
                          <a:effectLst/>
                          <a:latin typeface="Calibri" panose="020F0502020204030204" pitchFamily="34" charset="0"/>
                        </a:rPr>
                        <a:t>82-86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4,707</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26.3</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1.30%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52.0%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91.7%</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792876715"/>
                  </a:ext>
                </a:extLst>
              </a:tr>
              <a:tr h="370806">
                <a:tc>
                  <a:txBody>
                    <a:bodyPr/>
                    <a:lstStyle/>
                    <a:p>
                      <a:pPr algn="ctr" fontAlgn="ctr"/>
                      <a:r>
                        <a:rPr lang="en-GB" sz="2800" b="0" i="0" u="none" strike="noStrike">
                          <a:solidFill>
                            <a:srgbClr val="000000"/>
                          </a:solidFill>
                          <a:effectLst/>
                          <a:latin typeface="Calibri" panose="020F0502020204030204" pitchFamily="34" charset="0"/>
                        </a:rPr>
                        <a:t>87-91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8,296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26.4</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1.00%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52.1%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dirty="0">
                          <a:solidFill>
                            <a:srgbClr val="000000"/>
                          </a:solidFill>
                          <a:effectLst/>
                          <a:latin typeface="Calibri" panose="020F0502020204030204" pitchFamily="34" charset="0"/>
                        </a:rPr>
                        <a:t>75.2%</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840937076"/>
                  </a:ext>
                </a:extLst>
              </a:tr>
              <a:tr h="370806">
                <a:tc>
                  <a:txBody>
                    <a:bodyPr/>
                    <a:lstStyle/>
                    <a:p>
                      <a:pPr algn="ctr" fontAlgn="ctr"/>
                      <a:r>
                        <a:rPr lang="en-GB" sz="2800" b="0" i="0" u="none" strike="noStrike">
                          <a:solidFill>
                            <a:srgbClr val="000000"/>
                          </a:solidFill>
                          <a:effectLst/>
                          <a:latin typeface="Calibri" panose="020F0502020204030204" pitchFamily="34" charset="0"/>
                        </a:rPr>
                        <a:t>92-96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7,694</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26.7</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1.20%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52.2%</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68.4%</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3540287796"/>
                  </a:ext>
                </a:extLst>
              </a:tr>
              <a:tr h="370806">
                <a:tc>
                  <a:txBody>
                    <a:bodyPr/>
                    <a:lstStyle/>
                    <a:p>
                      <a:pPr algn="ctr" fontAlgn="ctr"/>
                      <a:r>
                        <a:rPr lang="en-GB" sz="2800" b="0" i="0" u="none" strike="noStrike">
                          <a:solidFill>
                            <a:srgbClr val="000000"/>
                          </a:solidFill>
                          <a:effectLst/>
                          <a:latin typeface="Calibri" panose="020F0502020204030204" pitchFamily="34" charset="0"/>
                        </a:rPr>
                        <a:t>97-01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10,123</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27.0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2.00%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50.0%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85.2%</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1026081651"/>
                  </a:ext>
                </a:extLst>
              </a:tr>
              <a:tr h="370806">
                <a:tc>
                  <a:txBody>
                    <a:bodyPr/>
                    <a:lstStyle/>
                    <a:p>
                      <a:pPr algn="ctr" fontAlgn="ctr"/>
                      <a:r>
                        <a:rPr lang="en-GB" sz="2800" b="0" i="0" u="none" strike="noStrike">
                          <a:solidFill>
                            <a:srgbClr val="000000"/>
                          </a:solidFill>
                          <a:effectLst/>
                          <a:latin typeface="Calibri" panose="020F0502020204030204" pitchFamily="34" charset="0"/>
                        </a:rPr>
                        <a:t>02-06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25,130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27.1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1.20%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53.2%</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84.8%</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1996538961"/>
                  </a:ext>
                </a:extLst>
              </a:tr>
              <a:tr h="370806">
                <a:tc>
                  <a:txBody>
                    <a:bodyPr/>
                    <a:lstStyle/>
                    <a:p>
                      <a:pPr algn="ctr" fontAlgn="ctr"/>
                      <a:r>
                        <a:rPr lang="en-GB" sz="2800" b="0" i="0" u="none" strike="noStrike">
                          <a:solidFill>
                            <a:srgbClr val="000000"/>
                          </a:solidFill>
                          <a:effectLst/>
                          <a:latin typeface="Calibri" panose="020F0502020204030204" pitchFamily="34" charset="0"/>
                        </a:rPr>
                        <a:t>09-11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30,801</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27.4</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1.00%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53.6%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77.2%</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773549502"/>
                  </a:ext>
                </a:extLst>
              </a:tr>
              <a:tr h="370806">
                <a:tc>
                  <a:txBody>
                    <a:bodyPr/>
                    <a:lstStyle/>
                    <a:p>
                      <a:pPr algn="ctr" fontAlgn="ctr"/>
                      <a:r>
                        <a:rPr lang="en-GB" sz="2800" b="0" i="0" u="none" strike="noStrike">
                          <a:solidFill>
                            <a:srgbClr val="000000"/>
                          </a:solidFill>
                          <a:effectLst/>
                          <a:latin typeface="Calibri" panose="020F0502020204030204" pitchFamily="34" charset="0"/>
                        </a:rPr>
                        <a:t>12-16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35,147</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28.5</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0.80%</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53.6%</a:t>
                      </a:r>
                    </a:p>
                  </a:txBody>
                  <a:tcPr marL="6350" marR="6350" marT="6350" marB="0" anchor="ctr">
                    <a:lnL>
                      <a:noFill/>
                    </a:lnL>
                    <a:lnR>
                      <a:noFill/>
                    </a:lnR>
                    <a:lnT>
                      <a:noFill/>
                    </a:lnT>
                    <a:lnB>
                      <a:noFill/>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33.3%</a:t>
                      </a:r>
                    </a:p>
                  </a:txBody>
                  <a:tcPr marL="6350" marR="6350" marT="6350" marB="0" anchor="ctr">
                    <a:lnL>
                      <a:noFill/>
                    </a:lnL>
                    <a:lnR>
                      <a:noFill/>
                    </a:lnR>
                    <a:lnT>
                      <a:noFill/>
                    </a:lnT>
                    <a:lnB>
                      <a:noFill/>
                    </a:lnB>
                    <a:solidFill>
                      <a:schemeClr val="bg1"/>
                    </a:solidFill>
                  </a:tcPr>
                </a:tc>
                <a:extLst>
                  <a:ext uri="{0D108BD9-81ED-4DB2-BD59-A6C34878D82A}">
                    <a16:rowId xmlns:a16="http://schemas.microsoft.com/office/drawing/2014/main" val="2295746000"/>
                  </a:ext>
                </a:extLst>
              </a:tr>
              <a:tr h="732200">
                <a:tc>
                  <a:txBody>
                    <a:bodyPr/>
                    <a:lstStyle/>
                    <a:p>
                      <a:pPr algn="ctr" fontAlgn="ctr"/>
                      <a:r>
                        <a:rPr lang="en-GB" sz="2800" b="0" i="0" u="none" strike="noStrike">
                          <a:solidFill>
                            <a:srgbClr val="000000"/>
                          </a:solidFill>
                          <a:effectLst/>
                          <a:latin typeface="Calibri" panose="020F0502020204030204" pitchFamily="34" charset="0"/>
                        </a:rPr>
                        <a:t>2017 on</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28,175</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29.6</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0.00%</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51.5%</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0" i="0" u="none" strike="noStrike">
                          <a:solidFill>
                            <a:srgbClr val="000000"/>
                          </a:solidFill>
                          <a:effectLst/>
                          <a:latin typeface="Calibri" panose="020F0502020204030204" pitchFamily="34" charset="0"/>
                        </a:rPr>
                        <a:t>15.9%</a:t>
                      </a: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57349169"/>
                  </a:ext>
                </a:extLst>
              </a:tr>
              <a:tr h="732200">
                <a:tc>
                  <a:txBody>
                    <a:bodyPr/>
                    <a:lstStyle/>
                    <a:p>
                      <a:pPr algn="ctr" fontAlgn="ctr"/>
                      <a:r>
                        <a:rPr lang="en-GB" sz="2800" b="1" i="0" u="none" strike="noStrike">
                          <a:solidFill>
                            <a:srgbClr val="000000"/>
                          </a:solidFill>
                          <a:effectLst/>
                          <a:latin typeface="Calibri" panose="020F0502020204030204" pitchFamily="34" charset="0"/>
                        </a:rPr>
                        <a:t>Total</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1" i="0" u="none" strike="noStrike">
                          <a:solidFill>
                            <a:srgbClr val="000000"/>
                          </a:solidFill>
                          <a:effectLst/>
                          <a:latin typeface="Calibri" panose="020F0502020204030204" pitchFamily="34" charset="0"/>
                        </a:rPr>
                        <a:t>156,200</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1" i="0" u="none" strike="noStrike">
                          <a:solidFill>
                            <a:srgbClr val="000000"/>
                          </a:solidFill>
                          <a:effectLst/>
                          <a:latin typeface="Calibri" panose="020F0502020204030204" pitchFamily="34" charset="0"/>
                        </a:rPr>
                        <a:t>27.8</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1" i="0" u="none" strike="noStrike">
                          <a:solidFill>
                            <a:srgbClr val="000000"/>
                          </a:solidFill>
                          <a:effectLst/>
                          <a:latin typeface="Calibri" panose="020F0502020204030204" pitchFamily="34" charset="0"/>
                        </a:rPr>
                        <a:t>0.90%</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1" i="0" u="none" strike="noStrike">
                          <a:solidFill>
                            <a:srgbClr val="000000"/>
                          </a:solidFill>
                          <a:effectLst/>
                          <a:latin typeface="Calibri" panose="020F0502020204030204" pitchFamily="34" charset="0"/>
                        </a:rPr>
                        <a:t>52.7%</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2800" b="1" i="0" u="none" strike="noStrike" dirty="0">
                          <a:solidFill>
                            <a:srgbClr val="000000"/>
                          </a:solidFill>
                          <a:effectLst/>
                          <a:latin typeface="Calibri" panose="020F0502020204030204" pitchFamily="34" charset="0"/>
                        </a:rPr>
                        <a:t>58.4%</a:t>
                      </a:r>
                    </a:p>
                  </a:txBody>
                  <a:tcPr marL="6350" marR="6350" marT="635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35325586"/>
                  </a:ext>
                </a:extLst>
              </a:tr>
            </a:tbl>
          </a:graphicData>
        </a:graphic>
      </p:graphicFrame>
    </p:spTree>
    <p:extLst>
      <p:ext uri="{BB962C8B-B14F-4D97-AF65-F5344CB8AC3E}">
        <p14:creationId xmlns:p14="http://schemas.microsoft.com/office/powerpoint/2010/main" val="1646011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B01C4-9055-1301-DA68-618D669F431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0C6682D-59C3-D181-CBB0-7FFF0263CAF1}"/>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The Migrant Workers Scan</a:t>
            </a:r>
          </a:p>
        </p:txBody>
      </p:sp>
      <p:sp>
        <p:nvSpPr>
          <p:cNvPr id="8" name="Content Placeholder 7">
            <a:extLst>
              <a:ext uri="{FF2B5EF4-FFF2-40B4-BE49-F238E27FC236}">
                <a16:creationId xmlns:a16="http://schemas.microsoft.com/office/drawing/2014/main" id="{C82426FE-B88D-3549-4877-DF77A7233A87}"/>
              </a:ext>
            </a:extLst>
          </p:cNvPr>
          <p:cNvSpPr>
            <a:spLocks noGrp="1"/>
          </p:cNvSpPr>
          <p:nvPr>
            <p:ph sz="quarter" idx="11"/>
          </p:nvPr>
        </p:nvSpPr>
        <p:spPr>
          <a:xfrm>
            <a:off x="139700" y="885825"/>
            <a:ext cx="11940005" cy="4779963"/>
          </a:xfrm>
        </p:spPr>
        <p:txBody>
          <a:bodyPr>
            <a:normAutofit/>
          </a:bodyPr>
          <a:lstStyle/>
          <a:p>
            <a:r>
              <a:rPr lang="en-GB" dirty="0"/>
              <a:t>Interesting but limited set of testable hypotheses</a:t>
            </a:r>
          </a:p>
          <a:p>
            <a:pPr lvl="1"/>
            <a:r>
              <a:rPr lang="en-GB" dirty="0"/>
              <a:t>and only point-of-registration data</a:t>
            </a:r>
          </a:p>
          <a:p>
            <a:endParaRPr lang="en-GB" dirty="0"/>
          </a:p>
          <a:p>
            <a:r>
              <a:rPr lang="en-GB" dirty="0"/>
              <a:t>Main value is linking to other datasets</a:t>
            </a:r>
          </a:p>
          <a:p>
            <a:pPr lvl="1"/>
            <a:r>
              <a:rPr lang="en-GB" dirty="0"/>
              <a:t>Longitudinal ASHE: wage growth, min wage, location, industry, occupation</a:t>
            </a:r>
          </a:p>
          <a:p>
            <a:pPr lvl="1"/>
            <a:r>
              <a:rPr lang="en-GB" dirty="0"/>
              <a:t>PAYE: wage growth, wage volatility, employment, </a:t>
            </a:r>
            <a:r>
              <a:rPr lang="en-GB" dirty="0" err="1"/>
              <a:t>occ</a:t>
            </a:r>
            <a:r>
              <a:rPr lang="en-GB" dirty="0"/>
              <a:t> pensions</a:t>
            </a:r>
          </a:p>
          <a:p>
            <a:pPr lvl="1"/>
            <a:r>
              <a:rPr lang="en-GB" dirty="0"/>
              <a:t>SA: sources of income</a:t>
            </a:r>
          </a:p>
          <a:p>
            <a:pPr lvl="1"/>
            <a:r>
              <a:rPr lang="en-GB" dirty="0"/>
              <a:t>all: </a:t>
            </a:r>
            <a:r>
              <a:rPr lang="en-GB" u="sng" dirty="0"/>
              <a:t>change</a:t>
            </a:r>
            <a:r>
              <a:rPr lang="en-GB" dirty="0"/>
              <a:t> at a personal level over time</a:t>
            </a:r>
          </a:p>
          <a:p>
            <a:pPr marL="0" indent="0" algn="ctr">
              <a:buNone/>
            </a:pPr>
            <a:r>
              <a:rPr lang="en-GB" dirty="0"/>
              <a:t>…but…</a:t>
            </a:r>
          </a:p>
          <a:p>
            <a:endParaRPr lang="en-GB" dirty="0"/>
          </a:p>
        </p:txBody>
      </p:sp>
      <p:pic>
        <p:nvPicPr>
          <p:cNvPr id="3" name="Picture 2" descr="University of Stirling Logo">
            <a:extLst>
              <a:ext uri="{FF2B5EF4-FFF2-40B4-BE49-F238E27FC236}">
                <a16:creationId xmlns:a16="http://schemas.microsoft.com/office/drawing/2014/main" id="{8F645086-4E9B-BBC6-A705-383CF6CDAD5F}"/>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1351238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C4A77-4F9D-5A8C-93B1-B90EB820AF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5690B03-A106-8688-B00D-EA43265D9D38}"/>
              </a:ext>
            </a:extLst>
          </p:cNvPr>
          <p:cNvSpPr txBox="1"/>
          <p:nvPr/>
        </p:nvSpPr>
        <p:spPr>
          <a:xfrm>
            <a:off x="2795231" y="140600"/>
            <a:ext cx="8679977" cy="461665"/>
          </a:xfrm>
          <a:prstGeom prst="rect">
            <a:avLst/>
          </a:prstGeom>
          <a:noFill/>
        </p:spPr>
        <p:txBody>
          <a:bodyPr wrap="square" rtlCol="0">
            <a:spAutoFit/>
          </a:bodyPr>
          <a:lstStyle/>
          <a:p>
            <a:r>
              <a:rPr lang="en-GB" sz="2400" b="1" dirty="0"/>
              <a:t>Combining ASHE and MWS data</a:t>
            </a:r>
          </a:p>
        </p:txBody>
      </p:sp>
      <p:sp>
        <p:nvSpPr>
          <p:cNvPr id="12" name="Flowchart: Process 11">
            <a:extLst>
              <a:ext uri="{FF2B5EF4-FFF2-40B4-BE49-F238E27FC236}">
                <a16:creationId xmlns:a16="http://schemas.microsoft.com/office/drawing/2014/main" id="{353A862A-91BA-21B3-A71C-158D2901BDC9}"/>
              </a:ext>
            </a:extLst>
          </p:cNvPr>
          <p:cNvSpPr/>
          <p:nvPr/>
        </p:nvSpPr>
        <p:spPr>
          <a:xfrm>
            <a:off x="1198635" y="2048136"/>
            <a:ext cx="1759789" cy="655222"/>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HMRC PAYE</a:t>
            </a:r>
          </a:p>
        </p:txBody>
      </p:sp>
      <p:sp>
        <p:nvSpPr>
          <p:cNvPr id="2" name="Flowchart: Process 1">
            <a:extLst>
              <a:ext uri="{FF2B5EF4-FFF2-40B4-BE49-F238E27FC236}">
                <a16:creationId xmlns:a16="http://schemas.microsoft.com/office/drawing/2014/main" id="{2FB44DC0-45E3-06DE-CDAB-0A5594F9506A}"/>
              </a:ext>
            </a:extLst>
          </p:cNvPr>
          <p:cNvSpPr/>
          <p:nvPr/>
        </p:nvSpPr>
        <p:spPr>
          <a:xfrm>
            <a:off x="4333692" y="2060355"/>
            <a:ext cx="1759789" cy="655222"/>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HMRC MWS</a:t>
            </a:r>
          </a:p>
        </p:txBody>
      </p:sp>
      <p:sp>
        <p:nvSpPr>
          <p:cNvPr id="7" name="Flowchart: Process 6">
            <a:extLst>
              <a:ext uri="{FF2B5EF4-FFF2-40B4-BE49-F238E27FC236}">
                <a16:creationId xmlns:a16="http://schemas.microsoft.com/office/drawing/2014/main" id="{0D01D698-6C74-1F4F-8824-5C04151D6576}"/>
              </a:ext>
            </a:extLst>
          </p:cNvPr>
          <p:cNvSpPr/>
          <p:nvPr/>
        </p:nvSpPr>
        <p:spPr>
          <a:xfrm>
            <a:off x="3028065" y="2170400"/>
            <a:ext cx="1095557" cy="425464"/>
          </a:xfrm>
          <a:prstGeom prst="flowChartProcess">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direct: </a:t>
            </a:r>
            <a:r>
              <a:rPr lang="en-GB" b="1" dirty="0" err="1">
                <a:solidFill>
                  <a:schemeClr val="tx1"/>
                </a:solidFill>
              </a:rPr>
              <a:t>hmrc_id</a:t>
            </a:r>
            <a:endParaRPr lang="en-GB" b="1" dirty="0">
              <a:solidFill>
                <a:schemeClr val="tx1"/>
              </a:solidFill>
            </a:endParaRPr>
          </a:p>
        </p:txBody>
      </p:sp>
      <p:cxnSp>
        <p:nvCxnSpPr>
          <p:cNvPr id="18" name="Straight Arrow Connector 17">
            <a:extLst>
              <a:ext uri="{FF2B5EF4-FFF2-40B4-BE49-F238E27FC236}">
                <a16:creationId xmlns:a16="http://schemas.microsoft.com/office/drawing/2014/main" id="{9781AE1C-EF87-4E57-58AD-4F09D6CFC719}"/>
              </a:ext>
            </a:extLst>
          </p:cNvPr>
          <p:cNvCxnSpPr>
            <a:cxnSpLocks/>
          </p:cNvCxnSpPr>
          <p:nvPr/>
        </p:nvCxnSpPr>
        <p:spPr>
          <a:xfrm>
            <a:off x="2958424" y="2408611"/>
            <a:ext cx="1375268" cy="0"/>
          </a:xfrm>
          <a:prstGeom prst="straightConnector1">
            <a:avLst/>
          </a:prstGeom>
          <a:ln w="19050">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Flowchart: Process 7">
            <a:extLst>
              <a:ext uri="{FF2B5EF4-FFF2-40B4-BE49-F238E27FC236}">
                <a16:creationId xmlns:a16="http://schemas.microsoft.com/office/drawing/2014/main" id="{7D616FE2-4EBE-21AF-557E-9CCF1C23E932}"/>
              </a:ext>
            </a:extLst>
          </p:cNvPr>
          <p:cNvSpPr/>
          <p:nvPr/>
        </p:nvSpPr>
        <p:spPr>
          <a:xfrm>
            <a:off x="4336211" y="5001564"/>
            <a:ext cx="1759789" cy="404389"/>
          </a:xfrm>
          <a:prstGeom prst="flowChartProcess">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solidFill>
              </a:rPr>
              <a:t>piden</a:t>
            </a:r>
            <a:endParaRPr lang="en-GB" dirty="0">
              <a:solidFill>
                <a:schemeClr val="tx1"/>
              </a:solidFill>
            </a:endParaRPr>
          </a:p>
        </p:txBody>
      </p:sp>
      <p:sp>
        <p:nvSpPr>
          <p:cNvPr id="19" name="Flowchart: Process 18">
            <a:extLst>
              <a:ext uri="{FF2B5EF4-FFF2-40B4-BE49-F238E27FC236}">
                <a16:creationId xmlns:a16="http://schemas.microsoft.com/office/drawing/2014/main" id="{AD3D7A4D-21BD-FD13-9411-13BB21607C35}"/>
              </a:ext>
            </a:extLst>
          </p:cNvPr>
          <p:cNvSpPr/>
          <p:nvPr/>
        </p:nvSpPr>
        <p:spPr>
          <a:xfrm>
            <a:off x="4333691" y="4320035"/>
            <a:ext cx="1759789" cy="655222"/>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ASHE</a:t>
            </a:r>
          </a:p>
        </p:txBody>
      </p:sp>
      <p:sp>
        <p:nvSpPr>
          <p:cNvPr id="26" name="Flowchart: Process 25">
            <a:extLst>
              <a:ext uri="{FF2B5EF4-FFF2-40B4-BE49-F238E27FC236}">
                <a16:creationId xmlns:a16="http://schemas.microsoft.com/office/drawing/2014/main" id="{952D8CF9-59C8-5F0B-BBA9-41914D0B1082}"/>
              </a:ext>
            </a:extLst>
          </p:cNvPr>
          <p:cNvSpPr/>
          <p:nvPr/>
        </p:nvSpPr>
        <p:spPr>
          <a:xfrm>
            <a:off x="4333691" y="5378799"/>
            <a:ext cx="1759789" cy="404389"/>
          </a:xfrm>
          <a:prstGeom prst="flowChartProcess">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Age &amp; Gender</a:t>
            </a:r>
          </a:p>
        </p:txBody>
      </p:sp>
      <p:cxnSp>
        <p:nvCxnSpPr>
          <p:cNvPr id="23" name="Straight Arrow Connector 22">
            <a:extLst>
              <a:ext uri="{FF2B5EF4-FFF2-40B4-BE49-F238E27FC236}">
                <a16:creationId xmlns:a16="http://schemas.microsoft.com/office/drawing/2014/main" id="{E1021AA4-1393-E20F-9850-7AE2563524A5}"/>
              </a:ext>
            </a:extLst>
          </p:cNvPr>
          <p:cNvCxnSpPr>
            <a:cxnSpLocks/>
          </p:cNvCxnSpPr>
          <p:nvPr/>
        </p:nvCxnSpPr>
        <p:spPr>
          <a:xfrm flipH="1" flipV="1">
            <a:off x="1867431" y="2710742"/>
            <a:ext cx="1" cy="1953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BC81B10-3B98-15F5-A4FC-4FE0C826DF0E}"/>
              </a:ext>
            </a:extLst>
          </p:cNvPr>
          <p:cNvCxnSpPr>
            <a:cxnSpLocks/>
          </p:cNvCxnSpPr>
          <p:nvPr/>
        </p:nvCxnSpPr>
        <p:spPr>
          <a:xfrm>
            <a:off x="2156043" y="4696760"/>
            <a:ext cx="210824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Flowchart: Decision 26">
            <a:extLst>
              <a:ext uri="{FF2B5EF4-FFF2-40B4-BE49-F238E27FC236}">
                <a16:creationId xmlns:a16="http://schemas.microsoft.com/office/drawing/2014/main" id="{BDAE7C5F-27E1-14A3-E098-D5CD14D85B40}"/>
              </a:ext>
            </a:extLst>
          </p:cNvPr>
          <p:cNvSpPr/>
          <p:nvPr/>
        </p:nvSpPr>
        <p:spPr>
          <a:xfrm>
            <a:off x="987538" y="4214569"/>
            <a:ext cx="1759787" cy="954839"/>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Lookup</a:t>
            </a:r>
          </a:p>
        </p:txBody>
      </p:sp>
      <p:cxnSp>
        <p:nvCxnSpPr>
          <p:cNvPr id="57" name="Straight Arrow Connector 56">
            <a:extLst>
              <a:ext uri="{FF2B5EF4-FFF2-40B4-BE49-F238E27FC236}">
                <a16:creationId xmlns:a16="http://schemas.microsoft.com/office/drawing/2014/main" id="{46A6392D-527E-93CE-DBF0-2FCFA3B177DA}"/>
              </a:ext>
            </a:extLst>
          </p:cNvPr>
          <p:cNvCxnSpPr>
            <a:cxnSpLocks/>
            <a:endCxn id="19" idx="0"/>
          </p:cNvCxnSpPr>
          <p:nvPr/>
        </p:nvCxnSpPr>
        <p:spPr>
          <a:xfrm>
            <a:off x="5213585" y="2690551"/>
            <a:ext cx="1" cy="162948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9" name="Picture 8" descr="University of Stirling Logo">
            <a:extLst>
              <a:ext uri="{FF2B5EF4-FFF2-40B4-BE49-F238E27FC236}">
                <a16:creationId xmlns:a16="http://schemas.microsoft.com/office/drawing/2014/main" id="{D02F4960-C549-6F7A-5C78-99C0BE8D226B}"/>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cxnSp>
        <p:nvCxnSpPr>
          <p:cNvPr id="46" name="Straight Arrow Connector 45">
            <a:extLst>
              <a:ext uri="{FF2B5EF4-FFF2-40B4-BE49-F238E27FC236}">
                <a16:creationId xmlns:a16="http://schemas.microsoft.com/office/drawing/2014/main" id="{0A23AF01-B339-82E7-5255-AE96F21007FE}"/>
              </a:ext>
            </a:extLst>
          </p:cNvPr>
          <p:cNvCxnSpPr>
            <a:cxnSpLocks/>
          </p:cNvCxnSpPr>
          <p:nvPr/>
        </p:nvCxnSpPr>
        <p:spPr>
          <a:xfrm flipH="1" flipV="1">
            <a:off x="8397879" y="2690551"/>
            <a:ext cx="17554" cy="1752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4608431E-BDC9-4B4A-92C2-E7515B3D3694}"/>
              </a:ext>
            </a:extLst>
          </p:cNvPr>
          <p:cNvGrpSpPr/>
          <p:nvPr/>
        </p:nvGrpSpPr>
        <p:grpSpPr>
          <a:xfrm>
            <a:off x="6093480" y="4176364"/>
            <a:ext cx="3184295" cy="1119110"/>
            <a:chOff x="5672949" y="4936882"/>
            <a:chExt cx="3184295" cy="780892"/>
          </a:xfrm>
        </p:grpSpPr>
        <p:cxnSp>
          <p:nvCxnSpPr>
            <p:cNvPr id="48" name="Straight Connector 47">
              <a:extLst>
                <a:ext uri="{FF2B5EF4-FFF2-40B4-BE49-F238E27FC236}">
                  <a16:creationId xmlns:a16="http://schemas.microsoft.com/office/drawing/2014/main" id="{E96ED384-1110-2409-8685-F8E608C85DDC}"/>
                </a:ext>
              </a:extLst>
            </p:cNvPr>
            <p:cNvCxnSpPr>
              <a:cxnSpLocks/>
            </p:cNvCxnSpPr>
            <p:nvPr/>
          </p:nvCxnSpPr>
          <p:spPr>
            <a:xfrm>
              <a:off x="5672949" y="5291718"/>
              <a:ext cx="2033315" cy="21742"/>
            </a:xfrm>
            <a:prstGeom prst="line">
              <a:avLst/>
            </a:prstGeom>
          </p:spPr>
          <p:style>
            <a:lnRef idx="1">
              <a:schemeClr val="accent1"/>
            </a:lnRef>
            <a:fillRef idx="0">
              <a:schemeClr val="accent1"/>
            </a:fillRef>
            <a:effectRef idx="0">
              <a:schemeClr val="accent1"/>
            </a:effectRef>
            <a:fontRef idx="minor">
              <a:schemeClr val="tx1"/>
            </a:fontRef>
          </p:style>
        </p:cxnSp>
        <p:sp>
          <p:nvSpPr>
            <p:cNvPr id="49" name="Diamond 48">
              <a:extLst>
                <a:ext uri="{FF2B5EF4-FFF2-40B4-BE49-F238E27FC236}">
                  <a16:creationId xmlns:a16="http://schemas.microsoft.com/office/drawing/2014/main" id="{5F2D01AC-FF4E-AB36-8E84-EA9A5C047A59}"/>
                </a:ext>
              </a:extLst>
            </p:cNvPr>
            <p:cNvSpPr/>
            <p:nvPr/>
          </p:nvSpPr>
          <p:spPr>
            <a:xfrm>
              <a:off x="7097455" y="4936882"/>
              <a:ext cx="1759789" cy="78089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Lookup</a:t>
              </a:r>
            </a:p>
          </p:txBody>
        </p:sp>
      </p:grpSp>
      <p:sp>
        <p:nvSpPr>
          <p:cNvPr id="50" name="Flowchart: Process 49">
            <a:extLst>
              <a:ext uri="{FF2B5EF4-FFF2-40B4-BE49-F238E27FC236}">
                <a16:creationId xmlns:a16="http://schemas.microsoft.com/office/drawing/2014/main" id="{152B6B9B-B840-CD6E-EABB-0DD08865E21C}"/>
              </a:ext>
            </a:extLst>
          </p:cNvPr>
          <p:cNvSpPr/>
          <p:nvPr/>
        </p:nvSpPr>
        <p:spPr>
          <a:xfrm>
            <a:off x="7609179" y="2055520"/>
            <a:ext cx="1759789" cy="655222"/>
          </a:xfrm>
          <a:prstGeom prst="flowChartProcess">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HMRC SA</a:t>
            </a:r>
          </a:p>
        </p:txBody>
      </p:sp>
      <p:cxnSp>
        <p:nvCxnSpPr>
          <p:cNvPr id="52" name="Straight Arrow Connector 51">
            <a:extLst>
              <a:ext uri="{FF2B5EF4-FFF2-40B4-BE49-F238E27FC236}">
                <a16:creationId xmlns:a16="http://schemas.microsoft.com/office/drawing/2014/main" id="{DB30F3B3-02C3-3178-E1A5-5435F39DC55E}"/>
              </a:ext>
            </a:extLst>
          </p:cNvPr>
          <p:cNvCxnSpPr>
            <a:cxnSpLocks/>
            <a:endCxn id="50" idx="1"/>
          </p:cNvCxnSpPr>
          <p:nvPr/>
        </p:nvCxnSpPr>
        <p:spPr>
          <a:xfrm>
            <a:off x="6093480" y="2359116"/>
            <a:ext cx="1515699" cy="24015"/>
          </a:xfrm>
          <a:prstGeom prst="straightConnector1">
            <a:avLst/>
          </a:prstGeom>
          <a:ln w="19050">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Flowchart: Process 3">
            <a:extLst>
              <a:ext uri="{FF2B5EF4-FFF2-40B4-BE49-F238E27FC236}">
                <a16:creationId xmlns:a16="http://schemas.microsoft.com/office/drawing/2014/main" id="{398E5774-94C0-773C-9696-6108A787252C}"/>
              </a:ext>
            </a:extLst>
          </p:cNvPr>
          <p:cNvSpPr/>
          <p:nvPr/>
        </p:nvSpPr>
        <p:spPr>
          <a:xfrm>
            <a:off x="6303551" y="2164774"/>
            <a:ext cx="1095557" cy="425464"/>
          </a:xfrm>
          <a:prstGeom prst="flowChartProcess">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direct: </a:t>
            </a:r>
            <a:r>
              <a:rPr lang="en-GB" b="1" dirty="0" err="1">
                <a:solidFill>
                  <a:schemeClr val="tx1"/>
                </a:solidFill>
              </a:rPr>
              <a:t>hmrc_id</a:t>
            </a:r>
            <a:endParaRPr lang="en-GB" b="1" dirty="0">
              <a:solidFill>
                <a:schemeClr val="tx1"/>
              </a:solidFill>
            </a:endParaRPr>
          </a:p>
        </p:txBody>
      </p:sp>
      <p:sp>
        <p:nvSpPr>
          <p:cNvPr id="10" name="Diamond 9">
            <a:extLst>
              <a:ext uri="{FF2B5EF4-FFF2-40B4-BE49-F238E27FC236}">
                <a16:creationId xmlns:a16="http://schemas.microsoft.com/office/drawing/2014/main" id="{FFC79D9E-24CB-5D37-7374-473A5AE061FF}"/>
              </a:ext>
            </a:extLst>
          </p:cNvPr>
          <p:cNvSpPr/>
          <p:nvPr/>
        </p:nvSpPr>
        <p:spPr>
          <a:xfrm>
            <a:off x="4333690" y="2941951"/>
            <a:ext cx="1759789" cy="1119110"/>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Lookup</a:t>
            </a:r>
          </a:p>
        </p:txBody>
      </p:sp>
    </p:spTree>
    <p:custDataLst>
      <p:tags r:id="rId1"/>
    </p:custDataLst>
    <p:extLst>
      <p:ext uri="{BB962C8B-B14F-4D97-AF65-F5344CB8AC3E}">
        <p14:creationId xmlns:p14="http://schemas.microsoft.com/office/powerpoint/2010/main" val="44449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F3CE2-13C4-1A87-BAF1-716EDE7018C0}"/>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ED07A94-6E05-E024-2B19-C689611971DE}"/>
              </a:ext>
            </a:extLst>
          </p:cNvPr>
          <p:cNvGraphicFramePr>
            <a:graphicFrameLocks noGrp="1"/>
          </p:cNvGraphicFramePr>
          <p:nvPr>
            <p:ph sz="quarter" idx="11"/>
          </p:nvPr>
        </p:nvGraphicFramePr>
        <p:xfrm>
          <a:off x="192505" y="1541652"/>
          <a:ext cx="11684969" cy="3318131"/>
        </p:xfrm>
        <a:graphic>
          <a:graphicData uri="http://schemas.openxmlformats.org/drawingml/2006/table">
            <a:tbl>
              <a:tblPr firstRow="1" firstCol="1" bandRow="1">
                <a:tableStyleId>{5C22544A-7EE6-4342-B048-85BDC9FD1C3A}</a:tableStyleId>
              </a:tblPr>
              <a:tblGrid>
                <a:gridCol w="3606152">
                  <a:extLst>
                    <a:ext uri="{9D8B030D-6E8A-4147-A177-3AD203B41FA5}">
                      <a16:colId xmlns:a16="http://schemas.microsoft.com/office/drawing/2014/main" val="3655552391"/>
                    </a:ext>
                  </a:extLst>
                </a:gridCol>
                <a:gridCol w="1067835">
                  <a:extLst>
                    <a:ext uri="{9D8B030D-6E8A-4147-A177-3AD203B41FA5}">
                      <a16:colId xmlns:a16="http://schemas.microsoft.com/office/drawing/2014/main" val="2913602719"/>
                    </a:ext>
                  </a:extLst>
                </a:gridCol>
                <a:gridCol w="2336994">
                  <a:extLst>
                    <a:ext uri="{9D8B030D-6E8A-4147-A177-3AD203B41FA5}">
                      <a16:colId xmlns:a16="http://schemas.microsoft.com/office/drawing/2014/main" val="1060133883"/>
                    </a:ext>
                  </a:extLst>
                </a:gridCol>
                <a:gridCol w="2336994">
                  <a:extLst>
                    <a:ext uri="{9D8B030D-6E8A-4147-A177-3AD203B41FA5}">
                      <a16:colId xmlns:a16="http://schemas.microsoft.com/office/drawing/2014/main" val="1357579728"/>
                    </a:ext>
                  </a:extLst>
                </a:gridCol>
                <a:gridCol w="2336994">
                  <a:extLst>
                    <a:ext uri="{9D8B030D-6E8A-4147-A177-3AD203B41FA5}">
                      <a16:colId xmlns:a16="http://schemas.microsoft.com/office/drawing/2014/main" val="246537521"/>
                    </a:ext>
                  </a:extLst>
                </a:gridCol>
              </a:tblGrid>
              <a:tr h="393700">
                <a:tc>
                  <a:txBody>
                    <a:bodyPr/>
                    <a:lstStyle/>
                    <a:p>
                      <a:pPr>
                        <a:lnSpc>
                          <a:spcPct val="107000"/>
                        </a:lnSpc>
                      </a:pPr>
                      <a:endParaRPr lang="en-GB" sz="2800">
                        <a:effectLst/>
                        <a:latin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pPr>
                      <a:endParaRPr lang="en-GB" sz="2800">
                        <a:effectLst/>
                        <a:latin typeface="Calibri" panose="020F0502020204030204" pitchFamily="34" charset="0"/>
                        <a:cs typeface="Times New Roman" panose="02020603050405020304" pitchFamily="18" charset="0"/>
                      </a:endParaRPr>
                    </a:p>
                  </a:txBody>
                  <a:tcPr marL="68580" marR="68580" marT="0" marB="0" anchor="b"/>
                </a:tc>
                <a:tc gridSpan="2">
                  <a:txBody>
                    <a:bodyPr/>
                    <a:lstStyle/>
                    <a:p>
                      <a:pPr algn="ctr">
                        <a:lnSpc>
                          <a:spcPct val="107000"/>
                        </a:lnSpc>
                        <a:spcAft>
                          <a:spcPts val="800"/>
                        </a:spcAft>
                        <a:buNone/>
                      </a:pPr>
                      <a:r>
                        <a:rPr lang="en-GB" sz="2800">
                          <a:effectLst/>
                        </a:rPr>
                        <a:t>Does the person have a link</a:t>
                      </a:r>
                    </a:p>
                    <a:p>
                      <a:pPr algn="ctr">
                        <a:lnSpc>
                          <a:spcPct val="107000"/>
                        </a:lnSpc>
                        <a:spcAft>
                          <a:spcPts val="800"/>
                        </a:spcAft>
                        <a:buNone/>
                      </a:pPr>
                      <a:r>
                        <a:rPr lang="en-GB" sz="2800">
                          <a:effectLst/>
                        </a:rPr>
                        <a:t> to the HMRC lookup table?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GB"/>
                    </a:p>
                  </a:txBody>
                  <a:tcPr/>
                </a:tc>
                <a:tc>
                  <a:txBody>
                    <a:bodyPr/>
                    <a:lstStyle/>
                    <a:p>
                      <a:pPr>
                        <a:lnSpc>
                          <a:spcPct val="107000"/>
                        </a:lnSpc>
                      </a:pPr>
                      <a:endParaRPr lang="en-GB" sz="280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55514299"/>
                  </a:ext>
                </a:extLst>
              </a:tr>
              <a:tr h="184150">
                <a:tc>
                  <a:txBody>
                    <a:bodyPr/>
                    <a:lstStyle/>
                    <a:p>
                      <a:pPr>
                        <a:lnSpc>
                          <a:spcPct val="107000"/>
                        </a:lnSpc>
                      </a:pPr>
                      <a:endParaRPr lang="en-GB" sz="2800">
                        <a:effectLst/>
                        <a:latin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pPr>
                      <a:endParaRPr lang="en-GB" sz="2800" dirty="0">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No</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a:effectLst/>
                        </a:rPr>
                        <a:t>Yes</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a:effectLst/>
                        </a:rPr>
                        <a:t>Total</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1278955"/>
                  </a:ext>
                </a:extLst>
              </a:tr>
              <a:tr h="184150">
                <a:tc rowSpan="2">
                  <a:txBody>
                    <a:bodyPr/>
                    <a:lstStyle/>
                    <a:p>
                      <a:pPr algn="r">
                        <a:lnSpc>
                          <a:spcPct val="107000"/>
                        </a:lnSpc>
                        <a:spcAft>
                          <a:spcPts val="800"/>
                        </a:spcAft>
                        <a:buNone/>
                      </a:pPr>
                      <a:r>
                        <a:rPr lang="en-GB" sz="2800" dirty="0">
                          <a:effectLst/>
                        </a:rPr>
                        <a:t>Does the person have</a:t>
                      </a:r>
                    </a:p>
                    <a:p>
                      <a:pPr algn="r">
                        <a:lnSpc>
                          <a:spcPct val="107000"/>
                        </a:lnSpc>
                        <a:spcAft>
                          <a:spcPts val="800"/>
                        </a:spcAft>
                        <a:buNone/>
                      </a:pPr>
                      <a:r>
                        <a:rPr lang="en-GB" sz="2800" dirty="0">
                          <a:effectLst/>
                        </a:rPr>
                        <a:t>a link to the ASHE </a:t>
                      </a:r>
                      <a:r>
                        <a:rPr lang="en-GB" sz="2800" dirty="0" err="1">
                          <a:effectLst/>
                        </a:rPr>
                        <a:t>piden</a:t>
                      </a:r>
                      <a:r>
                        <a:rPr lang="en-GB" sz="2800" dirty="0">
                          <a:effectLst/>
                        </a:rPr>
                        <a:t>?</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2800">
                          <a:effectLst/>
                        </a:rPr>
                        <a:t>No</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68,558</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19,440</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a:effectLst/>
                        </a:rPr>
                        <a:t>87,998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1460483"/>
                  </a:ext>
                </a:extLst>
              </a:tr>
              <a:tr h="184150">
                <a:tc vMerge="1">
                  <a:txBody>
                    <a:bodyPr/>
                    <a:lstStyle/>
                    <a:p>
                      <a:endParaRPr lang="en-GB"/>
                    </a:p>
                  </a:txBody>
                  <a:tcPr/>
                </a:tc>
                <a:tc>
                  <a:txBody>
                    <a:bodyPr/>
                    <a:lstStyle/>
                    <a:p>
                      <a:pPr algn="ctr">
                        <a:lnSpc>
                          <a:spcPct val="107000"/>
                        </a:lnSpc>
                        <a:spcAft>
                          <a:spcPts val="800"/>
                        </a:spcAft>
                        <a:buNone/>
                      </a:pPr>
                      <a:r>
                        <a:rPr lang="en-GB" sz="2800" dirty="0">
                          <a:effectLst/>
                        </a:rPr>
                        <a:t>Yes</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0</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68,202</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68,202</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595768"/>
                  </a:ext>
                </a:extLst>
              </a:tr>
              <a:tr h="184150">
                <a:tc>
                  <a:txBody>
                    <a:bodyPr/>
                    <a:lstStyle/>
                    <a:p>
                      <a:pPr>
                        <a:lnSpc>
                          <a:spcPct val="107000"/>
                        </a:lnSpc>
                      </a:pPr>
                      <a:endParaRPr lang="en-GB" sz="2800">
                        <a:effectLst/>
                        <a:latin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2800">
                          <a:effectLst/>
                        </a:rPr>
                        <a:t>Total</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a:effectLst/>
                        </a:rPr>
                        <a:t>68,558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a:effectLst/>
                        </a:rPr>
                        <a:t>87,642</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GB" sz="2800" dirty="0">
                          <a:effectLst/>
                        </a:rPr>
                        <a:t>156,200</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4419679"/>
                  </a:ext>
                </a:extLst>
              </a:tr>
            </a:tbl>
          </a:graphicData>
        </a:graphic>
      </p:graphicFrame>
      <p:sp>
        <p:nvSpPr>
          <p:cNvPr id="5" name="Title 1">
            <a:extLst>
              <a:ext uri="{FF2B5EF4-FFF2-40B4-BE49-F238E27FC236}">
                <a16:creationId xmlns:a16="http://schemas.microsoft.com/office/drawing/2014/main" id="{709E2E86-DA0C-956D-1674-8D599EC8AC2D}"/>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A small problem…</a:t>
            </a:r>
          </a:p>
        </p:txBody>
      </p:sp>
      <p:pic>
        <p:nvPicPr>
          <p:cNvPr id="3" name="Picture 2" descr="University of Stirling Logo">
            <a:extLst>
              <a:ext uri="{FF2B5EF4-FFF2-40B4-BE49-F238E27FC236}">
                <a16:creationId xmlns:a16="http://schemas.microsoft.com/office/drawing/2014/main" id="{C06EB518-D01F-8CC5-2588-16798C5DAE85}"/>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4165860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8CADE0-2282-54F9-5ABA-FA9F2381619A}"/>
              </a:ext>
            </a:extLst>
          </p:cNvPr>
          <p:cNvSpPr>
            <a:spLocks noGrp="1"/>
          </p:cNvSpPr>
          <p:nvPr>
            <p:ph sz="quarter" idx="11"/>
          </p:nvPr>
        </p:nvSpPr>
        <p:spPr/>
        <p:txBody>
          <a:bodyPr/>
          <a:lstStyle/>
          <a:p>
            <a:endParaRPr lang="en-GB"/>
          </a:p>
        </p:txBody>
      </p:sp>
      <p:sp>
        <p:nvSpPr>
          <p:cNvPr id="4" name="Title 1">
            <a:extLst>
              <a:ext uri="{FF2B5EF4-FFF2-40B4-BE49-F238E27FC236}">
                <a16:creationId xmlns:a16="http://schemas.microsoft.com/office/drawing/2014/main" id="{1BD21CC8-65C8-E5D7-C690-5B11578F7890}"/>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…or not?</a:t>
            </a:r>
          </a:p>
        </p:txBody>
      </p:sp>
      <p:pic>
        <p:nvPicPr>
          <p:cNvPr id="6" name="Picture 5" descr="University of Stirling Logo">
            <a:extLst>
              <a:ext uri="{FF2B5EF4-FFF2-40B4-BE49-F238E27FC236}">
                <a16:creationId xmlns:a16="http://schemas.microsoft.com/office/drawing/2014/main" id="{559C740E-FE41-9F1A-10D5-82225E51F079}"/>
              </a:ext>
            </a:extLst>
          </p:cNvPr>
          <p:cNvPicPr>
            <a:picLocks noChangeAspect="1"/>
          </p:cNvPicPr>
          <p:nvPr/>
        </p:nvPicPr>
        <p:blipFill rotWithShape="1">
          <a:blip r:embed="rId2"/>
          <a:srcRect l="18152" t="23140" r="17162" b="24793"/>
          <a:stretch/>
        </p:blipFill>
        <p:spPr>
          <a:xfrm>
            <a:off x="6847115" y="6040975"/>
            <a:ext cx="2137338" cy="676258"/>
          </a:xfrm>
          <a:prstGeom prst="rect">
            <a:avLst/>
          </a:prstGeom>
        </p:spPr>
      </p:pic>
      <p:pic>
        <p:nvPicPr>
          <p:cNvPr id="3" name="Picture 2">
            <a:extLst>
              <a:ext uri="{FF2B5EF4-FFF2-40B4-BE49-F238E27FC236}">
                <a16:creationId xmlns:a16="http://schemas.microsoft.com/office/drawing/2014/main" id="{9FEC73FA-C3C3-2801-8D24-71FEABE5C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021" y="592680"/>
            <a:ext cx="9534618" cy="6260863"/>
          </a:xfrm>
          <a:prstGeom prst="rect">
            <a:avLst/>
          </a:prstGeom>
        </p:spPr>
      </p:pic>
    </p:spTree>
    <p:extLst>
      <p:ext uri="{BB962C8B-B14F-4D97-AF65-F5344CB8AC3E}">
        <p14:creationId xmlns:p14="http://schemas.microsoft.com/office/powerpoint/2010/main" val="3372899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09D6A-1CD2-4990-81E7-D7AF9CE3D892}"/>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BA9947FC-18B6-81B9-95D6-9C935BA0991F}"/>
              </a:ext>
            </a:extLst>
          </p:cNvPr>
          <p:cNvGrpSpPr/>
          <p:nvPr/>
        </p:nvGrpSpPr>
        <p:grpSpPr>
          <a:xfrm>
            <a:off x="456002" y="693321"/>
            <a:ext cx="11277600" cy="5471358"/>
            <a:chOff x="3557587" y="1886902"/>
            <a:chExt cx="7776160" cy="4724054"/>
          </a:xfrm>
        </p:grpSpPr>
        <p:pic>
          <p:nvPicPr>
            <p:cNvPr id="5" name="Picture 4" descr="A graph of different colored lines&#10;&#10;AI-generated content may be incorrect.">
              <a:extLst>
                <a:ext uri="{FF2B5EF4-FFF2-40B4-BE49-F238E27FC236}">
                  <a16:creationId xmlns:a16="http://schemas.microsoft.com/office/drawing/2014/main" id="{075027FB-78BD-0C6D-8D77-583DCEEFACFF}"/>
                </a:ext>
              </a:extLst>
            </p:cNvPr>
            <p:cNvPicPr>
              <a:picLocks noChangeAspect="1"/>
            </p:cNvPicPr>
            <p:nvPr/>
          </p:nvPicPr>
          <p:blipFill>
            <a:blip r:embed="rId2"/>
            <a:stretch>
              <a:fillRect/>
            </a:stretch>
          </p:blipFill>
          <p:spPr>
            <a:xfrm>
              <a:off x="3557587" y="1886902"/>
              <a:ext cx="7776160" cy="4724054"/>
            </a:xfrm>
            <a:prstGeom prst="rect">
              <a:avLst/>
            </a:prstGeom>
          </p:spPr>
        </p:pic>
        <p:sp>
          <p:nvSpPr>
            <p:cNvPr id="6" name="TextBox 5">
              <a:extLst>
                <a:ext uri="{FF2B5EF4-FFF2-40B4-BE49-F238E27FC236}">
                  <a16:creationId xmlns:a16="http://schemas.microsoft.com/office/drawing/2014/main" id="{45BC91A0-7D5D-D4A0-5A65-1949CF29F33F}"/>
                </a:ext>
              </a:extLst>
            </p:cNvPr>
            <p:cNvSpPr txBox="1"/>
            <p:nvPr/>
          </p:nvSpPr>
          <p:spPr>
            <a:xfrm>
              <a:off x="6541168" y="2273968"/>
              <a:ext cx="2089418" cy="369332"/>
            </a:xfrm>
            <a:prstGeom prst="rect">
              <a:avLst/>
            </a:prstGeom>
            <a:noFill/>
          </p:spPr>
          <p:txBody>
            <a:bodyPr wrap="none" rtlCol="0">
              <a:spAutoFit/>
            </a:bodyPr>
            <a:lstStyle/>
            <a:p>
              <a:r>
                <a:rPr lang="en-GB" b="1"/>
                <a:t>proportion of males</a:t>
              </a:r>
            </a:p>
          </p:txBody>
        </p:sp>
      </p:grpSp>
      <p:sp>
        <p:nvSpPr>
          <p:cNvPr id="4" name="Title 1">
            <a:extLst>
              <a:ext uri="{FF2B5EF4-FFF2-40B4-BE49-F238E27FC236}">
                <a16:creationId xmlns:a16="http://schemas.microsoft.com/office/drawing/2014/main" id="{424A0FD7-F61B-DDFC-3F10-9A2E300067CB}"/>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…or not?</a:t>
            </a:r>
          </a:p>
        </p:txBody>
      </p:sp>
      <p:pic>
        <p:nvPicPr>
          <p:cNvPr id="8" name="Picture 7" descr="University of Stirling Logo">
            <a:extLst>
              <a:ext uri="{FF2B5EF4-FFF2-40B4-BE49-F238E27FC236}">
                <a16:creationId xmlns:a16="http://schemas.microsoft.com/office/drawing/2014/main" id="{F21F9267-073C-85FD-71D1-D21D513B055C}"/>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3988014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A1342-B9AF-1436-31D8-8A583E24BB5C}"/>
            </a:ext>
          </a:extLst>
        </p:cNvPr>
        <p:cNvGrpSpPr/>
        <p:nvPr/>
      </p:nvGrpSpPr>
      <p:grpSpPr>
        <a:xfrm>
          <a:off x="0" y="0"/>
          <a:ext cx="0" cy="0"/>
          <a:chOff x="0" y="0"/>
          <a:chExt cx="0" cy="0"/>
        </a:xfrm>
      </p:grpSpPr>
      <p:pic>
        <p:nvPicPr>
          <p:cNvPr id="5" name="Picture 4" descr="University of Stirling Logo">
            <a:extLst>
              <a:ext uri="{FF2B5EF4-FFF2-40B4-BE49-F238E27FC236}">
                <a16:creationId xmlns:a16="http://schemas.microsoft.com/office/drawing/2014/main" id="{0CC8EE17-FF09-7AF4-B8C7-D8BAD9C1FA28}"/>
              </a:ext>
            </a:extLst>
          </p:cNvPr>
          <p:cNvPicPr>
            <a:picLocks noChangeAspect="1"/>
          </p:cNvPicPr>
          <p:nvPr/>
        </p:nvPicPr>
        <p:blipFill rotWithShape="1">
          <a:blip r:embed="rId3"/>
          <a:srcRect l="18152" t="23140" r="17162" b="24793"/>
          <a:stretch/>
        </p:blipFill>
        <p:spPr>
          <a:xfrm>
            <a:off x="6847115" y="6040975"/>
            <a:ext cx="2137338" cy="676258"/>
          </a:xfrm>
          <a:prstGeom prst="rect">
            <a:avLst/>
          </a:prstGeom>
        </p:spPr>
      </p:pic>
      <p:pic>
        <p:nvPicPr>
          <p:cNvPr id="11" name="Picture 10">
            <a:extLst>
              <a:ext uri="{FF2B5EF4-FFF2-40B4-BE49-F238E27FC236}">
                <a16:creationId xmlns:a16="http://schemas.microsoft.com/office/drawing/2014/main" id="{59648E7A-C91A-B372-D70A-C5F87CF19FE1}"/>
              </a:ext>
            </a:extLst>
          </p:cNvPr>
          <p:cNvPicPr>
            <a:picLocks noChangeAspect="1"/>
          </p:cNvPicPr>
          <p:nvPr/>
        </p:nvPicPr>
        <p:blipFill>
          <a:blip r:embed="rId4"/>
          <a:stretch>
            <a:fillRect/>
          </a:stretch>
        </p:blipFill>
        <p:spPr>
          <a:xfrm>
            <a:off x="2750467" y="455239"/>
            <a:ext cx="3603117" cy="6179439"/>
          </a:xfrm>
          <a:prstGeom prst="rect">
            <a:avLst/>
          </a:prstGeom>
          <a:solidFill>
            <a:schemeClr val="bg1"/>
          </a:solidFill>
        </p:spPr>
      </p:pic>
      <p:pic>
        <p:nvPicPr>
          <p:cNvPr id="12" name="Picture 11">
            <a:extLst>
              <a:ext uri="{FF2B5EF4-FFF2-40B4-BE49-F238E27FC236}">
                <a16:creationId xmlns:a16="http://schemas.microsoft.com/office/drawing/2014/main" id="{C26A7D0A-A7B4-08A5-37C9-828D0EDBBF32}"/>
              </a:ext>
            </a:extLst>
          </p:cNvPr>
          <p:cNvPicPr>
            <a:picLocks noChangeAspect="1"/>
          </p:cNvPicPr>
          <p:nvPr/>
        </p:nvPicPr>
        <p:blipFill>
          <a:blip r:embed="rId5"/>
          <a:stretch>
            <a:fillRect/>
          </a:stretch>
        </p:blipFill>
        <p:spPr>
          <a:xfrm>
            <a:off x="6316917" y="1014476"/>
            <a:ext cx="914781" cy="5059299"/>
          </a:xfrm>
          <a:prstGeom prst="rect">
            <a:avLst/>
          </a:prstGeom>
        </p:spPr>
      </p:pic>
      <p:pic>
        <p:nvPicPr>
          <p:cNvPr id="13" name="Picture 12">
            <a:extLst>
              <a:ext uri="{FF2B5EF4-FFF2-40B4-BE49-F238E27FC236}">
                <a16:creationId xmlns:a16="http://schemas.microsoft.com/office/drawing/2014/main" id="{481EC3FB-6BAE-24CC-E7F3-805D0712ABA6}"/>
              </a:ext>
            </a:extLst>
          </p:cNvPr>
          <p:cNvPicPr>
            <a:picLocks noChangeAspect="1"/>
          </p:cNvPicPr>
          <p:nvPr/>
        </p:nvPicPr>
        <p:blipFill>
          <a:blip r:embed="rId6"/>
          <a:stretch>
            <a:fillRect/>
          </a:stretch>
        </p:blipFill>
        <p:spPr>
          <a:xfrm>
            <a:off x="7231698" y="1014476"/>
            <a:ext cx="914781" cy="4499229"/>
          </a:xfrm>
          <a:prstGeom prst="rect">
            <a:avLst/>
          </a:prstGeom>
        </p:spPr>
      </p:pic>
      <p:pic>
        <p:nvPicPr>
          <p:cNvPr id="14" name="Picture 13">
            <a:extLst>
              <a:ext uri="{FF2B5EF4-FFF2-40B4-BE49-F238E27FC236}">
                <a16:creationId xmlns:a16="http://schemas.microsoft.com/office/drawing/2014/main" id="{C859CD4B-A40B-4F64-04BD-3BC9268E9DE7}"/>
              </a:ext>
            </a:extLst>
          </p:cNvPr>
          <p:cNvPicPr>
            <a:picLocks noChangeAspect="1"/>
          </p:cNvPicPr>
          <p:nvPr/>
        </p:nvPicPr>
        <p:blipFill>
          <a:blip r:embed="rId7"/>
          <a:stretch>
            <a:fillRect/>
          </a:stretch>
        </p:blipFill>
        <p:spPr>
          <a:xfrm>
            <a:off x="8146479" y="1003404"/>
            <a:ext cx="914781" cy="3659124"/>
          </a:xfrm>
          <a:prstGeom prst="rect">
            <a:avLst/>
          </a:prstGeom>
        </p:spPr>
      </p:pic>
      <p:sp>
        <p:nvSpPr>
          <p:cNvPr id="15" name="Rectangle 14">
            <a:extLst>
              <a:ext uri="{FF2B5EF4-FFF2-40B4-BE49-F238E27FC236}">
                <a16:creationId xmlns:a16="http://schemas.microsoft.com/office/drawing/2014/main" id="{F1D047CA-037F-C5AE-B232-479CBA1A2870}"/>
              </a:ext>
            </a:extLst>
          </p:cNvPr>
          <p:cNvSpPr/>
          <p:nvPr/>
        </p:nvSpPr>
        <p:spPr>
          <a:xfrm>
            <a:off x="2750467" y="321227"/>
            <a:ext cx="3603117" cy="37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43220565-8457-2DCF-9EB2-A2AB1A9D9B2B}"/>
              </a:ext>
            </a:extLst>
          </p:cNvPr>
          <p:cNvSpPr txBox="1">
            <a:spLocks/>
          </p:cNvSpPr>
          <p:nvPr/>
        </p:nvSpPr>
        <p:spPr>
          <a:xfrm>
            <a:off x="5161244" y="207665"/>
            <a:ext cx="1392525"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Y3</a:t>
            </a:r>
          </a:p>
        </p:txBody>
      </p:sp>
      <p:sp>
        <p:nvSpPr>
          <p:cNvPr id="16" name="Title 1">
            <a:extLst>
              <a:ext uri="{FF2B5EF4-FFF2-40B4-BE49-F238E27FC236}">
                <a16:creationId xmlns:a16="http://schemas.microsoft.com/office/drawing/2014/main" id="{8F6AE302-A3C4-6DAC-1E3A-D816BB11A273}"/>
              </a:ext>
            </a:extLst>
          </p:cNvPr>
          <p:cNvSpPr txBox="1">
            <a:spLocks/>
          </p:cNvSpPr>
          <p:nvPr/>
        </p:nvSpPr>
        <p:spPr>
          <a:xfrm>
            <a:off x="204289" y="1958742"/>
            <a:ext cx="2289351"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Wage growth from arrival</a:t>
            </a:r>
          </a:p>
        </p:txBody>
      </p:sp>
      <p:sp>
        <p:nvSpPr>
          <p:cNvPr id="17" name="Title 1">
            <a:extLst>
              <a:ext uri="{FF2B5EF4-FFF2-40B4-BE49-F238E27FC236}">
                <a16:creationId xmlns:a16="http://schemas.microsoft.com/office/drawing/2014/main" id="{ED64725E-8ABE-38D0-EF84-54E5D8910C71}"/>
              </a:ext>
            </a:extLst>
          </p:cNvPr>
          <p:cNvSpPr txBox="1">
            <a:spLocks/>
          </p:cNvSpPr>
          <p:nvPr/>
        </p:nvSpPr>
        <p:spPr>
          <a:xfrm>
            <a:off x="6096000" y="230769"/>
            <a:ext cx="1392525"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Y5</a:t>
            </a:r>
          </a:p>
        </p:txBody>
      </p:sp>
      <p:sp>
        <p:nvSpPr>
          <p:cNvPr id="18" name="Title 1">
            <a:extLst>
              <a:ext uri="{FF2B5EF4-FFF2-40B4-BE49-F238E27FC236}">
                <a16:creationId xmlns:a16="http://schemas.microsoft.com/office/drawing/2014/main" id="{ECA98AE1-E2D0-E185-544F-FACA145ACC6D}"/>
              </a:ext>
            </a:extLst>
          </p:cNvPr>
          <p:cNvSpPr txBox="1">
            <a:spLocks/>
          </p:cNvSpPr>
          <p:nvPr/>
        </p:nvSpPr>
        <p:spPr>
          <a:xfrm>
            <a:off x="6920676" y="252295"/>
            <a:ext cx="1392525"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Y7</a:t>
            </a:r>
          </a:p>
        </p:txBody>
      </p:sp>
      <p:sp>
        <p:nvSpPr>
          <p:cNvPr id="19" name="Title 1">
            <a:extLst>
              <a:ext uri="{FF2B5EF4-FFF2-40B4-BE49-F238E27FC236}">
                <a16:creationId xmlns:a16="http://schemas.microsoft.com/office/drawing/2014/main" id="{27C04731-9A8B-FD7D-F504-717C8F198457}"/>
              </a:ext>
            </a:extLst>
          </p:cNvPr>
          <p:cNvSpPr txBox="1">
            <a:spLocks/>
          </p:cNvSpPr>
          <p:nvPr/>
        </p:nvSpPr>
        <p:spPr>
          <a:xfrm>
            <a:off x="7798790" y="230769"/>
            <a:ext cx="1392525"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Y10</a:t>
            </a:r>
          </a:p>
        </p:txBody>
      </p:sp>
      <p:sp>
        <p:nvSpPr>
          <p:cNvPr id="2" name="Title 1">
            <a:extLst>
              <a:ext uri="{FF2B5EF4-FFF2-40B4-BE49-F238E27FC236}">
                <a16:creationId xmlns:a16="http://schemas.microsoft.com/office/drawing/2014/main" id="{49BC2F65-6351-3FC2-68DD-B4E21E145676}"/>
              </a:ext>
            </a:extLst>
          </p:cNvPr>
          <p:cNvSpPr txBox="1">
            <a:spLocks/>
          </p:cNvSpPr>
          <p:nvPr/>
        </p:nvSpPr>
        <p:spPr>
          <a:xfrm>
            <a:off x="9024593" y="4995660"/>
            <a:ext cx="2289351"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for stayers only…</a:t>
            </a:r>
          </a:p>
        </p:txBody>
      </p:sp>
    </p:spTree>
    <p:extLst>
      <p:ext uri="{BB962C8B-B14F-4D97-AF65-F5344CB8AC3E}">
        <p14:creationId xmlns:p14="http://schemas.microsoft.com/office/powerpoint/2010/main" val="351444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 grpId="0"/>
    </p:bldLst>
  </p:timing>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82001-03A6-98BC-9373-4A1D5DFD8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5D46B-0FA2-595E-F9F8-95ACF171AB9C}"/>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ADRUK perspective</a:t>
            </a:r>
          </a:p>
        </p:txBody>
      </p:sp>
    </p:spTree>
    <p:extLst>
      <p:ext uri="{BB962C8B-B14F-4D97-AF65-F5344CB8AC3E}">
        <p14:creationId xmlns:p14="http://schemas.microsoft.com/office/powerpoint/2010/main" val="480266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23FF7CA-3A51-41BB-9B25-5B8DF4EC355B}"/>
              </a:ext>
            </a:extLst>
          </p:cNvPr>
          <p:cNvGrpSpPr/>
          <p:nvPr/>
        </p:nvGrpSpPr>
        <p:grpSpPr>
          <a:xfrm>
            <a:off x="8235741" y="3032894"/>
            <a:ext cx="3650856" cy="3542392"/>
            <a:chOff x="8235741" y="3032894"/>
            <a:chExt cx="3650856" cy="3542392"/>
          </a:xfrm>
        </p:grpSpPr>
        <p:sp>
          <p:nvSpPr>
            <p:cNvPr id="6" name="Oval 5">
              <a:extLst>
                <a:ext uri="{FF2B5EF4-FFF2-40B4-BE49-F238E27FC236}">
                  <a16:creationId xmlns:a16="http://schemas.microsoft.com/office/drawing/2014/main" id="{A58C6B5C-D549-469A-BCEE-62D1D26708ED}"/>
                </a:ext>
              </a:extLst>
            </p:cNvPr>
            <p:cNvSpPr/>
            <p:nvPr/>
          </p:nvSpPr>
          <p:spPr>
            <a:xfrm>
              <a:off x="11382597"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552ED25F-6D69-4A1F-AAB3-81B7526F2490}"/>
                </a:ext>
              </a:extLst>
            </p:cNvPr>
            <p:cNvSpPr/>
            <p:nvPr/>
          </p:nvSpPr>
          <p:spPr>
            <a:xfrm>
              <a:off x="11382596" y="4552090"/>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A38A0684-4289-4D79-A42E-8238E473BC7B}"/>
                </a:ext>
              </a:extLst>
            </p:cNvPr>
            <p:cNvSpPr>
              <a:spLocks/>
            </p:cNvSpPr>
            <p:nvPr/>
          </p:nvSpPr>
          <p:spPr>
            <a:xfrm>
              <a:off x="8235741"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70935BA-1265-450E-976B-2A52EDDB7DE3}"/>
                </a:ext>
              </a:extLst>
            </p:cNvPr>
            <p:cNvSpPr/>
            <p:nvPr/>
          </p:nvSpPr>
          <p:spPr>
            <a:xfrm>
              <a:off x="11382596" y="3792492"/>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5E60B3DB-E804-4125-99CA-C9831F013CAF}"/>
                </a:ext>
              </a:extLst>
            </p:cNvPr>
            <p:cNvSpPr/>
            <p:nvPr/>
          </p:nvSpPr>
          <p:spPr>
            <a:xfrm>
              <a:off x="9022455"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61B528E2-7971-4CEE-A481-A6FAEB92419D}"/>
                </a:ext>
              </a:extLst>
            </p:cNvPr>
            <p:cNvSpPr/>
            <p:nvPr/>
          </p:nvSpPr>
          <p:spPr>
            <a:xfrm>
              <a:off x="9809169"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68B806D-E329-48D9-A00F-7EC8E53C68BD}"/>
                </a:ext>
              </a:extLst>
            </p:cNvPr>
            <p:cNvSpPr/>
            <p:nvPr/>
          </p:nvSpPr>
          <p:spPr>
            <a:xfrm>
              <a:off x="9809169"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FA6A3DB-E4A5-42E2-91DF-6F79D792FB0B}"/>
                </a:ext>
              </a:extLst>
            </p:cNvPr>
            <p:cNvSpPr/>
            <p:nvPr/>
          </p:nvSpPr>
          <p:spPr>
            <a:xfrm>
              <a:off x="11382596"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E2085229-DA9F-4C83-A271-DDA8D6885DFD}"/>
                </a:ext>
              </a:extLst>
            </p:cNvPr>
            <p:cNvSpPr/>
            <p:nvPr/>
          </p:nvSpPr>
          <p:spPr>
            <a:xfrm>
              <a:off x="10595883"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EB6818EC-041D-4182-9192-82F6D8C8FE7D}"/>
                </a:ext>
              </a:extLst>
            </p:cNvPr>
            <p:cNvSpPr/>
            <p:nvPr/>
          </p:nvSpPr>
          <p:spPr>
            <a:xfrm>
              <a:off x="9809169" y="4557579"/>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ED6DC29B-ED07-4C1B-B761-BECA7918AF58}"/>
                </a:ext>
              </a:extLst>
            </p:cNvPr>
            <p:cNvSpPr/>
            <p:nvPr/>
          </p:nvSpPr>
          <p:spPr>
            <a:xfrm>
              <a:off x="10595883" y="3792492"/>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80A8A83C-3491-4E52-9225-8661BEDC6838}"/>
                </a:ext>
              </a:extLst>
            </p:cNvPr>
            <p:cNvSpPr/>
            <p:nvPr/>
          </p:nvSpPr>
          <p:spPr>
            <a:xfrm>
              <a:off x="10595883" y="4552090"/>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CB4E0749-66B2-4776-9A73-ECD520666A1F}"/>
                </a:ext>
              </a:extLst>
            </p:cNvPr>
            <p:cNvSpPr/>
            <p:nvPr/>
          </p:nvSpPr>
          <p:spPr>
            <a:xfrm>
              <a:off x="10595883"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CA5E7277-898D-4AA0-9089-DE87289F12A6}"/>
                </a:ext>
              </a:extLst>
            </p:cNvPr>
            <p:cNvSpPr/>
            <p:nvPr/>
          </p:nvSpPr>
          <p:spPr>
            <a:xfrm>
              <a:off x="11382596" y="3032894"/>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F862F5E-2068-45E2-ABAA-3E67F46C03DE}"/>
                </a:ext>
              </a:extLst>
            </p:cNvPr>
            <p:cNvSpPr/>
            <p:nvPr/>
          </p:nvSpPr>
          <p:spPr>
            <a:xfrm>
              <a:off x="9022455"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extLst>
              <a:ext uri="{FF2B5EF4-FFF2-40B4-BE49-F238E27FC236}">
                <a16:creationId xmlns:a16="http://schemas.microsoft.com/office/drawing/2014/main" id="{74FF5B8D-E454-4BAE-B7C7-A84C62065BE6}"/>
              </a:ext>
            </a:extLst>
          </p:cNvPr>
          <p:cNvSpPr txBox="1"/>
          <p:nvPr/>
        </p:nvSpPr>
        <p:spPr>
          <a:xfrm>
            <a:off x="1536462" y="2887941"/>
            <a:ext cx="9846134" cy="1754326"/>
          </a:xfrm>
          <a:prstGeom prst="rect">
            <a:avLst/>
          </a:prstGeom>
          <a:noFill/>
        </p:spPr>
        <p:txBody>
          <a:bodyPr wrap="square" lIns="91440" tIns="45720" rIns="91440" bIns="45720" rtlCol="0" anchor="t">
            <a:spAutoFit/>
          </a:bodyPr>
          <a:lstStyle/>
          <a:p>
            <a:r>
              <a:rPr lang="en-GB" sz="3600" b="1" dirty="0">
                <a:latin typeface="Georgia"/>
                <a:ea typeface="Cambria"/>
                <a:cs typeface="Vani"/>
              </a:rPr>
              <a:t>RES Special Session 8: New developments in labour market data</a:t>
            </a:r>
          </a:p>
          <a:p>
            <a:r>
              <a:rPr lang="en-GB" sz="3600" b="1" dirty="0">
                <a:latin typeface="Georgia"/>
                <a:ea typeface="Cambria"/>
                <a:cs typeface="Vani"/>
              </a:rPr>
              <a:t>ADR UK / HMRC project</a:t>
            </a:r>
            <a:endParaRPr lang="en-GB" sz="3600" b="1" dirty="0">
              <a:latin typeface="Georgia" panose="02040502050405020303" pitchFamily="18" charset="0"/>
              <a:ea typeface="Cambria" panose="02040503050406030204" pitchFamily="18" charset="0"/>
              <a:cs typeface="Vani" panose="020B0502040204020203" pitchFamily="18" charset="0"/>
            </a:endParaRPr>
          </a:p>
        </p:txBody>
      </p:sp>
      <p:sp>
        <p:nvSpPr>
          <p:cNvPr id="33" name="TextBox 32">
            <a:extLst>
              <a:ext uri="{FF2B5EF4-FFF2-40B4-BE49-F238E27FC236}">
                <a16:creationId xmlns:a16="http://schemas.microsoft.com/office/drawing/2014/main" id="{C848BE29-FAB1-4E7B-ABD3-719F4C26EB64}"/>
              </a:ext>
            </a:extLst>
          </p:cNvPr>
          <p:cNvSpPr txBox="1"/>
          <p:nvPr/>
        </p:nvSpPr>
        <p:spPr>
          <a:xfrm>
            <a:off x="1536462" y="5102023"/>
            <a:ext cx="3641834" cy="461665"/>
          </a:xfrm>
          <a:prstGeom prst="rect">
            <a:avLst/>
          </a:prstGeom>
          <a:noFill/>
        </p:spPr>
        <p:txBody>
          <a:bodyPr wrap="square" rtlCol="0">
            <a:spAutoFit/>
          </a:bodyPr>
          <a:lstStyle/>
          <a:p>
            <a:r>
              <a:rPr lang="en-GB" sz="2400" dirty="0">
                <a:ea typeface="Cambria" panose="02040503050406030204" pitchFamily="18" charset="0"/>
                <a:cs typeface="Segoe UI Semibold" panose="020B0702040204020203" pitchFamily="34" charset="0"/>
              </a:rPr>
              <a:t>Rosie French</a:t>
            </a:r>
          </a:p>
        </p:txBody>
      </p:sp>
      <p:sp>
        <p:nvSpPr>
          <p:cNvPr id="22" name="TextBox 21">
            <a:extLst>
              <a:ext uri="{FF2B5EF4-FFF2-40B4-BE49-F238E27FC236}">
                <a16:creationId xmlns:a16="http://schemas.microsoft.com/office/drawing/2014/main" id="{9ADB5A31-5132-476C-9B67-C9EFF1768528}"/>
              </a:ext>
            </a:extLst>
          </p:cNvPr>
          <p:cNvSpPr txBox="1"/>
          <p:nvPr/>
        </p:nvSpPr>
        <p:spPr>
          <a:xfrm>
            <a:off x="1536462" y="5563688"/>
            <a:ext cx="3641834" cy="369332"/>
          </a:xfrm>
          <a:prstGeom prst="rect">
            <a:avLst/>
          </a:prstGeom>
          <a:noFill/>
        </p:spPr>
        <p:txBody>
          <a:bodyPr wrap="square" rtlCol="0">
            <a:spAutoFit/>
          </a:bodyPr>
          <a:lstStyle/>
          <a:p>
            <a:r>
              <a:rPr lang="en-GB" dirty="0">
                <a:ea typeface="Cambria" panose="02040503050406030204" pitchFamily="18" charset="0"/>
                <a:cs typeface="Segoe UI Semibold" panose="020B0702040204020203" pitchFamily="34" charset="0"/>
              </a:rPr>
              <a:t>Deputy Director, ADR UK</a:t>
            </a:r>
          </a:p>
        </p:txBody>
      </p:sp>
      <p:pic>
        <p:nvPicPr>
          <p:cNvPr id="5" name="Picture 4">
            <a:extLst>
              <a:ext uri="{FF2B5EF4-FFF2-40B4-BE49-F238E27FC236}">
                <a16:creationId xmlns:a16="http://schemas.microsoft.com/office/drawing/2014/main" id="{F9DED5A5-8F26-45D2-B444-6B6CFADD3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384" y="110078"/>
            <a:ext cx="7866444" cy="2787860"/>
          </a:xfrm>
          <a:prstGeom prst="rect">
            <a:avLst/>
          </a:prstGeom>
        </p:spPr>
      </p:pic>
      <p:pic>
        <p:nvPicPr>
          <p:cNvPr id="7" name="Picture 6" descr="A picture containing application&#10;&#10;Description automatically generated">
            <a:extLst>
              <a:ext uri="{FF2B5EF4-FFF2-40B4-BE49-F238E27FC236}">
                <a16:creationId xmlns:a16="http://schemas.microsoft.com/office/drawing/2014/main" id="{55C0EA0D-1413-4123-89E4-E52DAE8C6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403" y="6190079"/>
            <a:ext cx="1943100" cy="494271"/>
          </a:xfrm>
          <a:prstGeom prst="rect">
            <a:avLst/>
          </a:prstGeom>
        </p:spPr>
      </p:pic>
    </p:spTree>
    <p:extLst>
      <p:ext uri="{BB962C8B-B14F-4D97-AF65-F5344CB8AC3E}">
        <p14:creationId xmlns:p14="http://schemas.microsoft.com/office/powerpoint/2010/main" val="352398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743809-171C-4E82-8A8A-B9277040AFDB}"/>
              </a:ext>
            </a:extLst>
          </p:cNvPr>
          <p:cNvSpPr txBox="1"/>
          <p:nvPr/>
        </p:nvSpPr>
        <p:spPr>
          <a:xfrm>
            <a:off x="745946" y="1712660"/>
            <a:ext cx="4889611" cy="3416320"/>
          </a:xfrm>
          <a:prstGeom prst="rect">
            <a:avLst/>
          </a:prstGeom>
          <a:noFill/>
        </p:spPr>
        <p:txBody>
          <a:bodyPr wrap="square" rtlCol="0">
            <a:spAutoFit/>
          </a:bodyPr>
          <a:lstStyle/>
          <a:p>
            <a:r>
              <a:rPr lang="en-GB" sz="2400"/>
              <a:t>ADR UK (Administrative Data Research UK) is a partnership transforming the way researchers access the UK’s wealth of public sector data, to enable better informed policy decisions that improve lives.</a:t>
            </a:r>
          </a:p>
          <a:p>
            <a:endParaRPr lang="en-GB" sz="2400">
              <a:latin typeface="Lato" panose="020F0502020204030203" pitchFamily="34" charset="0"/>
            </a:endParaRPr>
          </a:p>
          <a:p>
            <a:endParaRPr lang="en-GB" sz="2400">
              <a:latin typeface="Lato" panose="020F0502020204030203" pitchFamily="34" charset="0"/>
              <a:cs typeface="Segoe UI Semibold" panose="020B0702040204020203" pitchFamily="34" charset="0"/>
            </a:endParaRPr>
          </a:p>
        </p:txBody>
      </p:sp>
      <p:sp>
        <p:nvSpPr>
          <p:cNvPr id="22" name="TextBox 21">
            <a:extLst>
              <a:ext uri="{FF2B5EF4-FFF2-40B4-BE49-F238E27FC236}">
                <a16:creationId xmlns:a16="http://schemas.microsoft.com/office/drawing/2014/main" id="{40F326AB-8143-4BF7-A36F-B8C15409C223}"/>
              </a:ext>
            </a:extLst>
          </p:cNvPr>
          <p:cNvSpPr txBox="1"/>
          <p:nvPr/>
        </p:nvSpPr>
        <p:spPr>
          <a:xfrm>
            <a:off x="744484" y="630179"/>
            <a:ext cx="6544849" cy="584775"/>
          </a:xfrm>
          <a:prstGeom prst="rect">
            <a:avLst/>
          </a:prstGeom>
          <a:noFill/>
        </p:spPr>
        <p:txBody>
          <a:bodyPr wrap="square" rtlCol="0">
            <a:spAutoFit/>
          </a:bodyPr>
          <a:lstStyle/>
          <a:p>
            <a:r>
              <a:rPr lang="en-GB" sz="3200" b="1">
                <a:latin typeface="Georgia" panose="02040502050405020303" pitchFamily="18" charset="0"/>
                <a:ea typeface="Cambria" panose="02040503050406030204" pitchFamily="18" charset="0"/>
                <a:cs typeface="Segoe UI Semibold" panose="020B0702040204020203" pitchFamily="34" charset="0"/>
              </a:rPr>
              <a:t>What is ADR UK?</a:t>
            </a:r>
          </a:p>
        </p:txBody>
      </p:sp>
      <p:pic>
        <p:nvPicPr>
          <p:cNvPr id="9" name="Picture 8">
            <a:extLst>
              <a:ext uri="{FF2B5EF4-FFF2-40B4-BE49-F238E27FC236}">
                <a16:creationId xmlns:a16="http://schemas.microsoft.com/office/drawing/2014/main" id="{12DAE6D8-36BE-4FC3-BA72-C94EC2C3D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121" y="5868901"/>
            <a:ext cx="2476562" cy="629968"/>
          </a:xfrm>
          <a:prstGeom prst="rect">
            <a:avLst/>
          </a:prstGeom>
        </p:spPr>
      </p:pic>
      <p:pic>
        <p:nvPicPr>
          <p:cNvPr id="16" name="Picture 15" descr="Logo&#10;&#10;Description automatically generated">
            <a:extLst>
              <a:ext uri="{FF2B5EF4-FFF2-40B4-BE49-F238E27FC236}">
                <a16:creationId xmlns:a16="http://schemas.microsoft.com/office/drawing/2014/main" id="{B6182A99-4ED2-468A-9658-72B228A8C7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976" y="5692499"/>
            <a:ext cx="2242145" cy="795600"/>
          </a:xfrm>
          <a:prstGeom prst="rect">
            <a:avLst/>
          </a:prstGeom>
        </p:spPr>
      </p:pic>
      <p:pic>
        <p:nvPicPr>
          <p:cNvPr id="3" name="Picture 2" descr="A diagram of a diagram&#10;&#10;AI-generated content may be incorrect.">
            <a:extLst>
              <a:ext uri="{FF2B5EF4-FFF2-40B4-BE49-F238E27FC236}">
                <a16:creationId xmlns:a16="http://schemas.microsoft.com/office/drawing/2014/main" id="{F2EE25EB-0CFB-22B6-B39F-BFD32B9FAB48}"/>
              </a:ext>
            </a:extLst>
          </p:cNvPr>
          <p:cNvPicPr>
            <a:picLocks noChangeAspect="1"/>
          </p:cNvPicPr>
          <p:nvPr/>
        </p:nvPicPr>
        <p:blipFill>
          <a:blip r:embed="rId5"/>
          <a:stretch>
            <a:fillRect/>
          </a:stretch>
        </p:blipFill>
        <p:spPr>
          <a:xfrm>
            <a:off x="5497763" y="320842"/>
            <a:ext cx="6139448" cy="5865395"/>
          </a:xfrm>
          <a:prstGeom prst="rect">
            <a:avLst/>
          </a:prstGeom>
        </p:spPr>
      </p:pic>
    </p:spTree>
    <p:extLst>
      <p:ext uri="{BB962C8B-B14F-4D97-AF65-F5344CB8AC3E}">
        <p14:creationId xmlns:p14="http://schemas.microsoft.com/office/powerpoint/2010/main" val="3701892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A38A1-9209-4883-8C5D-028CD38B8735}"/>
              </a:ext>
            </a:extLst>
          </p:cNvPr>
          <p:cNvSpPr/>
          <p:nvPr/>
        </p:nvSpPr>
        <p:spPr>
          <a:xfrm>
            <a:off x="405348" y="1665002"/>
            <a:ext cx="6115195" cy="784830"/>
          </a:xfrm>
          <a:prstGeom prst="rect">
            <a:avLst/>
          </a:prstGeom>
        </p:spPr>
        <p:txBody>
          <a:bodyPr wrap="square">
            <a:spAutoFit/>
          </a:bodyPr>
          <a:lstStyle/>
          <a:p>
            <a:endParaRPr lang="en-GB" sz="2500" b="1">
              <a:latin typeface="Lato" panose="020F0502020204030203" pitchFamily="34" charset="0"/>
              <a:ea typeface="Lato" panose="020F0502020204030203" pitchFamily="34" charset="0"/>
              <a:cs typeface="Lato" panose="020F0502020204030203" pitchFamily="34" charset="0"/>
            </a:endParaRPr>
          </a:p>
          <a:p>
            <a:endParaRPr lang="en-GB" sz="2000" b="1">
              <a:latin typeface="Lato" panose="020F0502020204030203" pitchFamily="34" charset="0"/>
              <a:ea typeface="Lato" panose="020F0502020204030203" pitchFamily="34" charset="0"/>
              <a:cs typeface="Lato" panose="020F0502020204030203" pitchFamily="34" charset="0"/>
            </a:endParaRPr>
          </a:p>
        </p:txBody>
      </p:sp>
      <p:sp>
        <p:nvSpPr>
          <p:cNvPr id="25" name="TextBox 24">
            <a:extLst>
              <a:ext uri="{FF2B5EF4-FFF2-40B4-BE49-F238E27FC236}">
                <a16:creationId xmlns:a16="http://schemas.microsoft.com/office/drawing/2014/main" id="{33925162-3244-4455-AD80-DE9F1F1055DC}"/>
              </a:ext>
            </a:extLst>
          </p:cNvPr>
          <p:cNvSpPr txBox="1"/>
          <p:nvPr/>
        </p:nvSpPr>
        <p:spPr>
          <a:xfrm>
            <a:off x="187634" y="195739"/>
            <a:ext cx="4550610" cy="1077218"/>
          </a:xfrm>
          <a:prstGeom prst="rect">
            <a:avLst/>
          </a:prstGeom>
          <a:noFill/>
        </p:spPr>
        <p:txBody>
          <a:bodyPr wrap="square">
            <a:spAutoFit/>
          </a:bodyPr>
          <a:lstStyle/>
          <a:p>
            <a:r>
              <a:rPr lang="en-GB" sz="3200" b="1">
                <a:latin typeface="Georgia" panose="02040502050405020303" pitchFamily="18" charset="0"/>
                <a:ea typeface="Cambria" panose="02040503050406030204" pitchFamily="18" charset="0"/>
                <a:cs typeface="Segoe UI Semibold" panose="020B0702040204020203" pitchFamily="34" charset="0"/>
              </a:rPr>
              <a:t>The ADR UK partnership</a:t>
            </a:r>
          </a:p>
        </p:txBody>
      </p:sp>
      <p:pic>
        <p:nvPicPr>
          <p:cNvPr id="2050" name="Picture 2">
            <a:extLst>
              <a:ext uri="{FF2B5EF4-FFF2-40B4-BE49-F238E27FC236}">
                <a16:creationId xmlns:a16="http://schemas.microsoft.com/office/drawing/2014/main" id="{C2AA325E-89ED-5FCC-FFED-83B1D4946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1466" y="452839"/>
            <a:ext cx="7966778" cy="59523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43AE4E7F-A480-2F67-69A3-A120404C7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371" y="2474380"/>
            <a:ext cx="2200275" cy="2086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46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743809-171C-4E82-8A8A-B9277040AFDB}"/>
              </a:ext>
            </a:extLst>
          </p:cNvPr>
          <p:cNvSpPr txBox="1"/>
          <p:nvPr/>
        </p:nvSpPr>
        <p:spPr>
          <a:xfrm>
            <a:off x="3697402" y="3121223"/>
            <a:ext cx="6679324" cy="1200329"/>
          </a:xfrm>
          <a:prstGeom prst="rect">
            <a:avLst/>
          </a:prstGeom>
          <a:noFill/>
        </p:spPr>
        <p:txBody>
          <a:bodyPr wrap="square" rtlCol="0">
            <a:spAutoFit/>
          </a:bodyPr>
          <a:lstStyle/>
          <a:p>
            <a:r>
              <a:rPr lang="en-GB" sz="2400"/>
              <a:t> </a:t>
            </a:r>
          </a:p>
          <a:p>
            <a:endParaRPr lang="en-GB" sz="2400">
              <a:latin typeface="Lato" panose="020F0502020204030203" pitchFamily="34" charset="0"/>
            </a:endParaRPr>
          </a:p>
          <a:p>
            <a:endParaRPr lang="en-GB" sz="2400">
              <a:latin typeface="Lato" panose="020F0502020204030203" pitchFamily="34" charset="0"/>
              <a:cs typeface="Segoe UI Semibold" panose="020B0702040204020203" pitchFamily="34" charset="0"/>
            </a:endParaRPr>
          </a:p>
        </p:txBody>
      </p:sp>
      <p:sp>
        <p:nvSpPr>
          <p:cNvPr id="22" name="TextBox 21">
            <a:extLst>
              <a:ext uri="{FF2B5EF4-FFF2-40B4-BE49-F238E27FC236}">
                <a16:creationId xmlns:a16="http://schemas.microsoft.com/office/drawing/2014/main" id="{40F326AB-8143-4BF7-A36F-B8C15409C223}"/>
              </a:ext>
            </a:extLst>
          </p:cNvPr>
          <p:cNvSpPr txBox="1"/>
          <p:nvPr/>
        </p:nvSpPr>
        <p:spPr>
          <a:xfrm>
            <a:off x="744484" y="630179"/>
            <a:ext cx="6544849" cy="584775"/>
          </a:xfrm>
          <a:prstGeom prst="rect">
            <a:avLst/>
          </a:prstGeom>
          <a:noFill/>
        </p:spPr>
        <p:txBody>
          <a:bodyPr wrap="square" rtlCol="0">
            <a:spAutoFit/>
          </a:bodyPr>
          <a:lstStyle/>
          <a:p>
            <a:r>
              <a:rPr lang="en-GB" sz="3200" b="1">
                <a:latin typeface="Georgia" panose="02040502050405020303" pitchFamily="18" charset="0"/>
                <a:ea typeface="Cambria" panose="02040503050406030204" pitchFamily="18" charset="0"/>
                <a:cs typeface="Segoe UI Semibold" panose="020B0702040204020203" pitchFamily="34" charset="0"/>
              </a:rPr>
              <a:t>Why were we formed?</a:t>
            </a:r>
          </a:p>
        </p:txBody>
      </p:sp>
      <p:pic>
        <p:nvPicPr>
          <p:cNvPr id="9" name="Picture 8">
            <a:extLst>
              <a:ext uri="{FF2B5EF4-FFF2-40B4-BE49-F238E27FC236}">
                <a16:creationId xmlns:a16="http://schemas.microsoft.com/office/drawing/2014/main" id="{12DAE6D8-36BE-4FC3-BA72-C94EC2C3D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121" y="5868901"/>
            <a:ext cx="2476562" cy="629968"/>
          </a:xfrm>
          <a:prstGeom prst="rect">
            <a:avLst/>
          </a:prstGeom>
        </p:spPr>
      </p:pic>
      <p:pic>
        <p:nvPicPr>
          <p:cNvPr id="16" name="Picture 15" descr="Logo&#10;&#10;Description automatically generated">
            <a:extLst>
              <a:ext uri="{FF2B5EF4-FFF2-40B4-BE49-F238E27FC236}">
                <a16:creationId xmlns:a16="http://schemas.microsoft.com/office/drawing/2014/main" id="{B6182A99-4ED2-468A-9658-72B228A8C7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976" y="5692499"/>
            <a:ext cx="2242145" cy="795600"/>
          </a:xfrm>
          <a:prstGeom prst="rect">
            <a:avLst/>
          </a:prstGeom>
        </p:spPr>
      </p:pic>
      <p:sp>
        <p:nvSpPr>
          <p:cNvPr id="8" name="TextBox 7">
            <a:extLst>
              <a:ext uri="{FF2B5EF4-FFF2-40B4-BE49-F238E27FC236}">
                <a16:creationId xmlns:a16="http://schemas.microsoft.com/office/drawing/2014/main" id="{B1527E6E-3880-47A8-9B93-3FBD0E5F15F1}"/>
              </a:ext>
            </a:extLst>
          </p:cNvPr>
          <p:cNvSpPr txBox="1"/>
          <p:nvPr/>
        </p:nvSpPr>
        <p:spPr>
          <a:xfrm>
            <a:off x="744484" y="1679565"/>
            <a:ext cx="4891074" cy="3046988"/>
          </a:xfrm>
          <a:prstGeom prst="rect">
            <a:avLst/>
          </a:prstGeom>
          <a:noFill/>
        </p:spPr>
        <p:txBody>
          <a:bodyPr wrap="square" rtlCol="0">
            <a:spAutoFit/>
          </a:bodyPr>
          <a:lstStyle/>
          <a:p>
            <a:r>
              <a:rPr lang="en-GB" sz="2400"/>
              <a:t>Complexities of gaining access to administrative data across the UK meant previous attempts to realise the research potential of this data only worked in the devolved administrations (Scotland, Wales and Northern Ireland).</a:t>
            </a:r>
          </a:p>
          <a:p>
            <a:endParaRPr lang="en-GB" sz="2400">
              <a:latin typeface="Lato" panose="020F0502020204030203" pitchFamily="34" charset="0"/>
              <a:cs typeface="Segoe UI Semibold" panose="020B0702040204020203" pitchFamily="34" charset="0"/>
            </a:endParaRPr>
          </a:p>
        </p:txBody>
      </p:sp>
      <p:pic>
        <p:nvPicPr>
          <p:cNvPr id="3" name="Picture 1">
            <a:extLst>
              <a:ext uri="{FF2B5EF4-FFF2-40B4-BE49-F238E27FC236}">
                <a16:creationId xmlns:a16="http://schemas.microsoft.com/office/drawing/2014/main" id="{E6457611-9EAC-5CA9-AF35-4773459D6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5558" y="359131"/>
            <a:ext cx="6244049" cy="617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1689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40F326AB-8143-4BF7-A36F-B8C15409C223}"/>
              </a:ext>
            </a:extLst>
          </p:cNvPr>
          <p:cNvSpPr txBox="1"/>
          <p:nvPr/>
        </p:nvSpPr>
        <p:spPr>
          <a:xfrm>
            <a:off x="625905" y="659877"/>
            <a:ext cx="7330426" cy="584775"/>
          </a:xfrm>
          <a:prstGeom prst="rect">
            <a:avLst/>
          </a:prstGeom>
          <a:noFill/>
        </p:spPr>
        <p:txBody>
          <a:bodyPr wrap="square" rtlCol="0">
            <a:spAutoFit/>
          </a:bodyPr>
          <a:lstStyle/>
          <a:p>
            <a:r>
              <a:rPr lang="en-GB" sz="3200" b="1">
                <a:latin typeface="Georgia" panose="02040502050405020303" pitchFamily="18" charset="0"/>
                <a:ea typeface="Cambria" panose="02040503050406030204" pitchFamily="18" charset="0"/>
                <a:cs typeface="Segoe UI Semibold" panose="020B0702040204020203" pitchFamily="34" charset="0"/>
              </a:rPr>
              <a:t>Why is this so difficult in the UK?</a:t>
            </a:r>
          </a:p>
        </p:txBody>
      </p:sp>
      <p:pic>
        <p:nvPicPr>
          <p:cNvPr id="33" name="Picture 32">
            <a:extLst>
              <a:ext uri="{FF2B5EF4-FFF2-40B4-BE49-F238E27FC236}">
                <a16:creationId xmlns:a16="http://schemas.microsoft.com/office/drawing/2014/main" id="{48E2F9E6-AED8-4E99-9DE6-B4DB85AEB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440" y="5862486"/>
            <a:ext cx="2476689" cy="630000"/>
          </a:xfrm>
          <a:prstGeom prst="rect">
            <a:avLst/>
          </a:prstGeom>
        </p:spPr>
      </p:pic>
      <p:pic>
        <p:nvPicPr>
          <p:cNvPr id="40" name="Picture 39" descr="Logo&#10;&#10;Description automatically generated">
            <a:extLst>
              <a:ext uri="{FF2B5EF4-FFF2-40B4-BE49-F238E27FC236}">
                <a16:creationId xmlns:a16="http://schemas.microsoft.com/office/drawing/2014/main" id="{43E56B14-0674-4C7B-94D2-ACBA42566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295" y="5696886"/>
            <a:ext cx="2242145" cy="795600"/>
          </a:xfrm>
          <a:prstGeom prst="rect">
            <a:avLst/>
          </a:prstGeom>
        </p:spPr>
      </p:pic>
      <p:grpSp>
        <p:nvGrpSpPr>
          <p:cNvPr id="2" name="Group 1">
            <a:extLst>
              <a:ext uri="{FF2B5EF4-FFF2-40B4-BE49-F238E27FC236}">
                <a16:creationId xmlns:a16="http://schemas.microsoft.com/office/drawing/2014/main" id="{A5331D4A-B6FC-ECE3-D511-A47F15D9E1F3}"/>
              </a:ext>
            </a:extLst>
          </p:cNvPr>
          <p:cNvGrpSpPr/>
          <p:nvPr/>
        </p:nvGrpSpPr>
        <p:grpSpPr>
          <a:xfrm>
            <a:off x="8184941" y="2951059"/>
            <a:ext cx="3650856" cy="3542392"/>
            <a:chOff x="8235741" y="3032894"/>
            <a:chExt cx="3650856" cy="3542392"/>
          </a:xfrm>
        </p:grpSpPr>
        <p:sp>
          <p:nvSpPr>
            <p:cNvPr id="3" name="Oval 2">
              <a:extLst>
                <a:ext uri="{FF2B5EF4-FFF2-40B4-BE49-F238E27FC236}">
                  <a16:creationId xmlns:a16="http://schemas.microsoft.com/office/drawing/2014/main" id="{7F2A5E99-E378-11AF-8B08-26410A16D500}"/>
                </a:ext>
              </a:extLst>
            </p:cNvPr>
            <p:cNvSpPr/>
            <p:nvPr/>
          </p:nvSpPr>
          <p:spPr>
            <a:xfrm>
              <a:off x="11382597"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594203C0-0A56-146D-1F73-64513FC99799}"/>
                </a:ext>
              </a:extLst>
            </p:cNvPr>
            <p:cNvSpPr/>
            <p:nvPr/>
          </p:nvSpPr>
          <p:spPr>
            <a:xfrm>
              <a:off x="11382596"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396390C-77F6-1A6F-F260-19A38E14C2C9}"/>
                </a:ext>
              </a:extLst>
            </p:cNvPr>
            <p:cNvSpPr>
              <a:spLocks/>
            </p:cNvSpPr>
            <p:nvPr/>
          </p:nvSpPr>
          <p:spPr>
            <a:xfrm>
              <a:off x="8235741"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77A2FBE-6BF1-C5E7-715C-19A5B9F54FC4}"/>
                </a:ext>
              </a:extLst>
            </p:cNvPr>
            <p:cNvSpPr/>
            <p:nvPr/>
          </p:nvSpPr>
          <p:spPr>
            <a:xfrm>
              <a:off x="11382596"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9BB7ECF-F9E9-5497-DCB1-C46F70B8C880}"/>
                </a:ext>
              </a:extLst>
            </p:cNvPr>
            <p:cNvSpPr/>
            <p:nvPr/>
          </p:nvSpPr>
          <p:spPr>
            <a:xfrm>
              <a:off x="9022455"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E3AC367-E881-D0B2-DA73-11CC52B4DD0C}"/>
                </a:ext>
              </a:extLst>
            </p:cNvPr>
            <p:cNvSpPr/>
            <p:nvPr/>
          </p:nvSpPr>
          <p:spPr>
            <a:xfrm>
              <a:off x="9809169"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642652DD-BE27-385D-DAAA-1D9DBBC50668}"/>
                </a:ext>
              </a:extLst>
            </p:cNvPr>
            <p:cNvSpPr/>
            <p:nvPr/>
          </p:nvSpPr>
          <p:spPr>
            <a:xfrm>
              <a:off x="9809169"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DACF7A4F-0C65-19B8-7B74-473D718439ED}"/>
                </a:ext>
              </a:extLst>
            </p:cNvPr>
            <p:cNvSpPr/>
            <p:nvPr/>
          </p:nvSpPr>
          <p:spPr>
            <a:xfrm>
              <a:off x="11382596"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3FF513D-8823-C206-552F-1565734D7F4B}"/>
                </a:ext>
              </a:extLst>
            </p:cNvPr>
            <p:cNvSpPr/>
            <p:nvPr/>
          </p:nvSpPr>
          <p:spPr>
            <a:xfrm>
              <a:off x="10595883"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02CAE5B1-C7C1-4BD7-A6EB-44468F6BA69A}"/>
                </a:ext>
              </a:extLst>
            </p:cNvPr>
            <p:cNvSpPr/>
            <p:nvPr/>
          </p:nvSpPr>
          <p:spPr>
            <a:xfrm>
              <a:off x="9809169" y="4557579"/>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152ADCC-1AA8-8B9E-958C-FA1D88200700}"/>
                </a:ext>
              </a:extLst>
            </p:cNvPr>
            <p:cNvSpPr/>
            <p:nvPr/>
          </p:nvSpPr>
          <p:spPr>
            <a:xfrm>
              <a:off x="10595883"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4B0592AD-F1A1-96A5-2368-AB5B528337A6}"/>
                </a:ext>
              </a:extLst>
            </p:cNvPr>
            <p:cNvSpPr/>
            <p:nvPr/>
          </p:nvSpPr>
          <p:spPr>
            <a:xfrm>
              <a:off x="10595883"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35CD058-D2CA-73D3-77A7-B8E61D040523}"/>
                </a:ext>
              </a:extLst>
            </p:cNvPr>
            <p:cNvSpPr/>
            <p:nvPr/>
          </p:nvSpPr>
          <p:spPr>
            <a:xfrm>
              <a:off x="10595883"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66166C1-CA13-E38A-60F2-847E29E40CE7}"/>
                </a:ext>
              </a:extLst>
            </p:cNvPr>
            <p:cNvSpPr/>
            <p:nvPr/>
          </p:nvSpPr>
          <p:spPr>
            <a:xfrm>
              <a:off x="11382596" y="3032894"/>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39CBE8BB-5007-CEF9-CEF4-E45FB3DD9196}"/>
                </a:ext>
              </a:extLst>
            </p:cNvPr>
            <p:cNvSpPr/>
            <p:nvPr/>
          </p:nvSpPr>
          <p:spPr>
            <a:xfrm>
              <a:off x="9022455"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Rectangle 7">
            <a:extLst>
              <a:ext uri="{FF2B5EF4-FFF2-40B4-BE49-F238E27FC236}">
                <a16:creationId xmlns:a16="http://schemas.microsoft.com/office/drawing/2014/main" id="{CE1C02B0-7CCC-4B22-A8B4-1F3A55F6E010}"/>
              </a:ext>
            </a:extLst>
          </p:cNvPr>
          <p:cNvSpPr/>
          <p:nvPr/>
        </p:nvSpPr>
        <p:spPr>
          <a:xfrm>
            <a:off x="625905" y="1477319"/>
            <a:ext cx="10283833" cy="3416320"/>
          </a:xfrm>
          <a:prstGeom prst="rect">
            <a:avLst/>
          </a:prstGeom>
        </p:spPr>
        <p:txBody>
          <a:bodyPr wrap="square">
            <a:spAutoFit/>
          </a:bodyPr>
          <a:lstStyle/>
          <a:p>
            <a:pPr marL="342900" indent="-342900">
              <a:buFont typeface="Arial" panose="020B0604020202020204" pitchFamily="34" charset="0"/>
              <a:buChar char="•"/>
            </a:pPr>
            <a:r>
              <a:rPr lang="en-GB" sz="2400"/>
              <a:t>No national </a:t>
            </a:r>
            <a:r>
              <a:rPr lang="en-GB" sz="2400" b="1"/>
              <a:t>population register</a:t>
            </a:r>
          </a:p>
          <a:p>
            <a:pPr marL="342900" indent="-342900">
              <a:buFont typeface="Arial" panose="020B0604020202020204" pitchFamily="34" charset="0"/>
              <a:buChar char="•"/>
            </a:pPr>
            <a:r>
              <a:rPr lang="en-GB" sz="2400"/>
              <a:t>No standard </a:t>
            </a:r>
            <a:r>
              <a:rPr lang="en-GB" sz="2400" b="1"/>
              <a:t>identification numbers </a:t>
            </a:r>
            <a:r>
              <a:rPr lang="en-GB" sz="2400"/>
              <a:t>used across services</a:t>
            </a:r>
          </a:p>
          <a:p>
            <a:pPr marL="342900" indent="-342900">
              <a:buFont typeface="Arial" panose="020B0604020202020204" pitchFamily="34" charset="0"/>
              <a:buChar char="•"/>
            </a:pPr>
            <a:r>
              <a:rPr lang="en-GB" sz="2400"/>
              <a:t>With non-devolved functions and services, </a:t>
            </a:r>
            <a:r>
              <a:rPr lang="en-GB" sz="2400" b="1"/>
              <a:t>individual government departments are the lawful owners of the data </a:t>
            </a:r>
            <a:r>
              <a:rPr lang="en-GB" sz="2400"/>
              <a:t>derived from the administrative systems they run; negotiations about data access therefore need to be taken forward with each individual department</a:t>
            </a:r>
          </a:p>
          <a:p>
            <a:pPr marL="342900" indent="-342900">
              <a:buFont typeface="Arial" panose="020B0604020202020204" pitchFamily="34" charset="0"/>
              <a:buChar char="•"/>
            </a:pPr>
            <a:r>
              <a:rPr lang="en-GB" sz="2400"/>
              <a:t>Until the </a:t>
            </a:r>
            <a:r>
              <a:rPr lang="en-GB" sz="2400" b="1"/>
              <a:t>Digital Economy Act (2017) </a:t>
            </a:r>
            <a:r>
              <a:rPr lang="en-GB" sz="2400"/>
              <a:t>was passed, there was no over-arching permissive legal gateway for government departments to use to facilitate research access to data, making it particularly difficult to access linked data</a:t>
            </a:r>
          </a:p>
        </p:txBody>
      </p:sp>
      <p:pic>
        <p:nvPicPr>
          <p:cNvPr id="24" name="Picture 23" descr="A cloud with rain drops&#10;&#10;Description automatically generated">
            <a:extLst>
              <a:ext uri="{FF2B5EF4-FFF2-40B4-BE49-F238E27FC236}">
                <a16:creationId xmlns:a16="http://schemas.microsoft.com/office/drawing/2014/main" id="{F009D879-07D6-2457-2B17-A0B59A8BB3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89931" y="474039"/>
            <a:ext cx="1595524" cy="1595524"/>
          </a:xfrm>
          <a:prstGeom prst="rect">
            <a:avLst/>
          </a:prstGeom>
        </p:spPr>
      </p:pic>
    </p:spTree>
    <p:extLst>
      <p:ext uri="{BB962C8B-B14F-4D97-AF65-F5344CB8AC3E}">
        <p14:creationId xmlns:p14="http://schemas.microsoft.com/office/powerpoint/2010/main" val="551265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40F326AB-8143-4BF7-A36F-B8C15409C223}"/>
              </a:ext>
            </a:extLst>
          </p:cNvPr>
          <p:cNvSpPr txBox="1"/>
          <p:nvPr/>
        </p:nvSpPr>
        <p:spPr>
          <a:xfrm>
            <a:off x="625905" y="659877"/>
            <a:ext cx="9132464" cy="1077218"/>
          </a:xfrm>
          <a:prstGeom prst="rect">
            <a:avLst/>
          </a:prstGeom>
          <a:noFill/>
        </p:spPr>
        <p:txBody>
          <a:bodyPr wrap="square" rtlCol="0">
            <a:spAutoFit/>
          </a:bodyPr>
          <a:lstStyle/>
          <a:p>
            <a:r>
              <a:rPr lang="en-GB" sz="3200" b="1" dirty="0">
                <a:latin typeface="Georgia" panose="02040502050405020303" pitchFamily="18" charset="0"/>
                <a:ea typeface="Cambria" panose="02040503050406030204" pitchFamily="18" charset="0"/>
                <a:cs typeface="Segoe UI Semibold" panose="020B0702040204020203" pitchFamily="34" charset="0"/>
              </a:rPr>
              <a:t>What does this mean for tax data – and what work are ADR UK doing with HMRC?</a:t>
            </a:r>
          </a:p>
        </p:txBody>
      </p:sp>
      <p:pic>
        <p:nvPicPr>
          <p:cNvPr id="33" name="Picture 32">
            <a:extLst>
              <a:ext uri="{FF2B5EF4-FFF2-40B4-BE49-F238E27FC236}">
                <a16:creationId xmlns:a16="http://schemas.microsoft.com/office/drawing/2014/main" id="{48E2F9E6-AED8-4E99-9DE6-B4DB85AEB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440" y="5862486"/>
            <a:ext cx="2476689" cy="630000"/>
          </a:xfrm>
          <a:prstGeom prst="rect">
            <a:avLst/>
          </a:prstGeom>
        </p:spPr>
      </p:pic>
      <p:pic>
        <p:nvPicPr>
          <p:cNvPr id="40" name="Picture 39" descr="Logo&#10;&#10;Description automatically generated">
            <a:extLst>
              <a:ext uri="{FF2B5EF4-FFF2-40B4-BE49-F238E27FC236}">
                <a16:creationId xmlns:a16="http://schemas.microsoft.com/office/drawing/2014/main" id="{43E56B14-0674-4C7B-94D2-ACBA42566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295" y="5696886"/>
            <a:ext cx="2242145" cy="795600"/>
          </a:xfrm>
          <a:prstGeom prst="rect">
            <a:avLst/>
          </a:prstGeom>
        </p:spPr>
      </p:pic>
      <p:grpSp>
        <p:nvGrpSpPr>
          <p:cNvPr id="2" name="Group 1">
            <a:extLst>
              <a:ext uri="{FF2B5EF4-FFF2-40B4-BE49-F238E27FC236}">
                <a16:creationId xmlns:a16="http://schemas.microsoft.com/office/drawing/2014/main" id="{A5331D4A-B6FC-ECE3-D511-A47F15D9E1F3}"/>
              </a:ext>
            </a:extLst>
          </p:cNvPr>
          <p:cNvGrpSpPr/>
          <p:nvPr/>
        </p:nvGrpSpPr>
        <p:grpSpPr>
          <a:xfrm>
            <a:off x="8184941" y="2951059"/>
            <a:ext cx="3650856" cy="3542392"/>
            <a:chOff x="8235741" y="3032894"/>
            <a:chExt cx="3650856" cy="3542392"/>
          </a:xfrm>
        </p:grpSpPr>
        <p:sp>
          <p:nvSpPr>
            <p:cNvPr id="3" name="Oval 2">
              <a:extLst>
                <a:ext uri="{FF2B5EF4-FFF2-40B4-BE49-F238E27FC236}">
                  <a16:creationId xmlns:a16="http://schemas.microsoft.com/office/drawing/2014/main" id="{7F2A5E99-E378-11AF-8B08-26410A16D500}"/>
                </a:ext>
              </a:extLst>
            </p:cNvPr>
            <p:cNvSpPr/>
            <p:nvPr/>
          </p:nvSpPr>
          <p:spPr>
            <a:xfrm>
              <a:off x="11382597"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594203C0-0A56-146D-1F73-64513FC99799}"/>
                </a:ext>
              </a:extLst>
            </p:cNvPr>
            <p:cNvSpPr/>
            <p:nvPr/>
          </p:nvSpPr>
          <p:spPr>
            <a:xfrm>
              <a:off x="11382596"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396390C-77F6-1A6F-F260-19A38E14C2C9}"/>
                </a:ext>
              </a:extLst>
            </p:cNvPr>
            <p:cNvSpPr>
              <a:spLocks/>
            </p:cNvSpPr>
            <p:nvPr/>
          </p:nvSpPr>
          <p:spPr>
            <a:xfrm>
              <a:off x="8235741"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77A2FBE-6BF1-C5E7-715C-19A5B9F54FC4}"/>
                </a:ext>
              </a:extLst>
            </p:cNvPr>
            <p:cNvSpPr/>
            <p:nvPr/>
          </p:nvSpPr>
          <p:spPr>
            <a:xfrm>
              <a:off x="11382596"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9BB7ECF-F9E9-5497-DCB1-C46F70B8C880}"/>
                </a:ext>
              </a:extLst>
            </p:cNvPr>
            <p:cNvSpPr/>
            <p:nvPr/>
          </p:nvSpPr>
          <p:spPr>
            <a:xfrm>
              <a:off x="9022455"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E3AC367-E881-D0B2-DA73-11CC52B4DD0C}"/>
                </a:ext>
              </a:extLst>
            </p:cNvPr>
            <p:cNvSpPr/>
            <p:nvPr/>
          </p:nvSpPr>
          <p:spPr>
            <a:xfrm>
              <a:off x="9809169"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642652DD-BE27-385D-DAAA-1D9DBBC50668}"/>
                </a:ext>
              </a:extLst>
            </p:cNvPr>
            <p:cNvSpPr/>
            <p:nvPr/>
          </p:nvSpPr>
          <p:spPr>
            <a:xfrm>
              <a:off x="9809169"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DACF7A4F-0C65-19B8-7B74-473D718439ED}"/>
                </a:ext>
              </a:extLst>
            </p:cNvPr>
            <p:cNvSpPr/>
            <p:nvPr/>
          </p:nvSpPr>
          <p:spPr>
            <a:xfrm>
              <a:off x="11382596"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3FF513D-8823-C206-552F-1565734D7F4B}"/>
                </a:ext>
              </a:extLst>
            </p:cNvPr>
            <p:cNvSpPr/>
            <p:nvPr/>
          </p:nvSpPr>
          <p:spPr>
            <a:xfrm>
              <a:off x="10595883"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02CAE5B1-C7C1-4BD7-A6EB-44468F6BA69A}"/>
                </a:ext>
              </a:extLst>
            </p:cNvPr>
            <p:cNvSpPr/>
            <p:nvPr/>
          </p:nvSpPr>
          <p:spPr>
            <a:xfrm>
              <a:off x="9809169" y="4557579"/>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152ADCC-1AA8-8B9E-958C-FA1D88200700}"/>
                </a:ext>
              </a:extLst>
            </p:cNvPr>
            <p:cNvSpPr/>
            <p:nvPr/>
          </p:nvSpPr>
          <p:spPr>
            <a:xfrm>
              <a:off x="10595883"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4B0592AD-F1A1-96A5-2368-AB5B528337A6}"/>
                </a:ext>
              </a:extLst>
            </p:cNvPr>
            <p:cNvSpPr/>
            <p:nvPr/>
          </p:nvSpPr>
          <p:spPr>
            <a:xfrm>
              <a:off x="10595883"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35CD058-D2CA-73D3-77A7-B8E61D040523}"/>
                </a:ext>
              </a:extLst>
            </p:cNvPr>
            <p:cNvSpPr/>
            <p:nvPr/>
          </p:nvSpPr>
          <p:spPr>
            <a:xfrm>
              <a:off x="10595883"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66166C1-CA13-E38A-60F2-847E29E40CE7}"/>
                </a:ext>
              </a:extLst>
            </p:cNvPr>
            <p:cNvSpPr/>
            <p:nvPr/>
          </p:nvSpPr>
          <p:spPr>
            <a:xfrm>
              <a:off x="11382596" y="3032894"/>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39CBE8BB-5007-CEF9-CEF4-E45FB3DD9196}"/>
                </a:ext>
              </a:extLst>
            </p:cNvPr>
            <p:cNvSpPr/>
            <p:nvPr/>
          </p:nvSpPr>
          <p:spPr>
            <a:xfrm>
              <a:off x="9022455"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Rectangle 7">
            <a:extLst>
              <a:ext uri="{FF2B5EF4-FFF2-40B4-BE49-F238E27FC236}">
                <a16:creationId xmlns:a16="http://schemas.microsoft.com/office/drawing/2014/main" id="{CE1C02B0-7CCC-4B22-A8B4-1F3A55F6E010}"/>
              </a:ext>
            </a:extLst>
          </p:cNvPr>
          <p:cNvSpPr/>
          <p:nvPr/>
        </p:nvSpPr>
        <p:spPr>
          <a:xfrm>
            <a:off x="580432" y="1767833"/>
            <a:ext cx="10283833" cy="4154984"/>
          </a:xfrm>
          <a:prstGeom prst="rect">
            <a:avLst/>
          </a:prstGeom>
        </p:spPr>
        <p:txBody>
          <a:bodyPr wrap="square">
            <a:spAutoFit/>
          </a:bodyPr>
          <a:lstStyle/>
          <a:p>
            <a:pPr marL="342900" indent="-342900">
              <a:buFont typeface="Arial" panose="020B0604020202020204" pitchFamily="34" charset="0"/>
              <a:buChar char="•"/>
            </a:pPr>
            <a:r>
              <a:rPr lang="en-GB" sz="2400" b="1" dirty="0"/>
              <a:t>Enhancing Research Access to HMRC Tax Data</a:t>
            </a:r>
          </a:p>
          <a:p>
            <a:pPr marL="342900" indent="-342900">
              <a:buFont typeface="Arial" panose="020B0604020202020204" pitchFamily="34" charset="0"/>
              <a:buChar char="•"/>
            </a:pPr>
            <a:r>
              <a:rPr lang="en-GB" sz="2400" dirty="0"/>
              <a:t>In 2024 ADR UK funded HMRC to conduct a pilot project to explore how to improve access to HMRC’s administrative tax data for research.</a:t>
            </a:r>
          </a:p>
          <a:p>
            <a:pPr marL="342900" indent="-342900">
              <a:buFont typeface="Arial" panose="020B0604020202020204" pitchFamily="34" charset="0"/>
              <a:buChar char="•"/>
            </a:pPr>
            <a:r>
              <a:rPr lang="en-GB" sz="2400" dirty="0"/>
              <a:t>Moving beyond the </a:t>
            </a:r>
            <a:r>
              <a:rPr lang="en-GB" sz="2400" dirty="0">
                <a:hlinkClick r:id="rId5"/>
              </a:rPr>
              <a:t>HMRC </a:t>
            </a:r>
            <a:r>
              <a:rPr lang="en-GB" sz="2400" dirty="0" err="1">
                <a:hlinkClick r:id="rId5"/>
              </a:rPr>
              <a:t>Datalab</a:t>
            </a:r>
            <a:r>
              <a:rPr lang="en-GB" sz="2400" dirty="0"/>
              <a:t> model, exploring how more HMRC data can be made accessible through ADR UK’s Trusted Research Environments and linked to other data sources, using DEA legislation.</a:t>
            </a:r>
          </a:p>
          <a:p>
            <a:pPr marL="342900" indent="-342900">
              <a:buFont typeface="Arial" panose="020B0604020202020204" pitchFamily="34" charset="0"/>
              <a:buChar char="•"/>
            </a:pPr>
            <a:r>
              <a:rPr lang="en-GB" sz="2400" dirty="0"/>
              <a:t>Outcomes: research carried out using HMRC data can provide valuable insights for HMRC, HM Treasury, and other government departments. This can inform their research priorities, policymaking, and service delivery for the public good.</a:t>
            </a:r>
          </a:p>
          <a:p>
            <a:pPr marL="342900" indent="-342900">
              <a:buFont typeface="Arial" panose="020B0604020202020204" pitchFamily="34" charset="0"/>
              <a:buChar char="•"/>
            </a:pPr>
            <a:endParaRPr lang="en-GB" sz="2400" dirty="0"/>
          </a:p>
        </p:txBody>
      </p:sp>
      <p:pic>
        <p:nvPicPr>
          <p:cNvPr id="9" name="Picture 8" descr="A blue and black trophy&#10;&#10;Description automatically generated">
            <a:extLst>
              <a:ext uri="{FF2B5EF4-FFF2-40B4-BE49-F238E27FC236}">
                <a16:creationId xmlns:a16="http://schemas.microsoft.com/office/drawing/2014/main" id="{FE92F93F-1AEE-611E-5CA5-7A848C0E39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62369" y="335752"/>
            <a:ext cx="1656362" cy="1656362"/>
          </a:xfrm>
          <a:prstGeom prst="rect">
            <a:avLst/>
          </a:prstGeom>
        </p:spPr>
      </p:pic>
    </p:spTree>
    <p:extLst>
      <p:ext uri="{BB962C8B-B14F-4D97-AF65-F5344CB8AC3E}">
        <p14:creationId xmlns:p14="http://schemas.microsoft.com/office/powerpoint/2010/main" val="2709273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0E4D17-3F0C-440A-8508-7AD1B7A38144}"/>
              </a:ext>
            </a:extLst>
          </p:cNvPr>
          <p:cNvGrpSpPr/>
          <p:nvPr/>
        </p:nvGrpSpPr>
        <p:grpSpPr>
          <a:xfrm>
            <a:off x="8235741" y="3032894"/>
            <a:ext cx="3650856" cy="3542392"/>
            <a:chOff x="8235741" y="3032894"/>
            <a:chExt cx="3650856" cy="3542392"/>
          </a:xfrm>
          <a:solidFill>
            <a:schemeClr val="bg1">
              <a:lumMod val="95000"/>
            </a:schemeClr>
          </a:solidFill>
        </p:grpSpPr>
        <p:sp>
          <p:nvSpPr>
            <p:cNvPr id="10" name="Oval 9">
              <a:extLst>
                <a:ext uri="{FF2B5EF4-FFF2-40B4-BE49-F238E27FC236}">
                  <a16:creationId xmlns:a16="http://schemas.microsoft.com/office/drawing/2014/main" id="{B0FB2BE9-617E-47F2-8046-088433BC1B66}"/>
                </a:ext>
              </a:extLst>
            </p:cNvPr>
            <p:cNvSpPr/>
            <p:nvPr/>
          </p:nvSpPr>
          <p:spPr>
            <a:xfrm>
              <a:off x="11382597" y="6071286"/>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C5013A57-BEFB-4489-A5EE-3C50458B24D8}"/>
                </a:ext>
              </a:extLst>
            </p:cNvPr>
            <p:cNvSpPr/>
            <p:nvPr/>
          </p:nvSpPr>
          <p:spPr>
            <a:xfrm>
              <a:off x="11382596" y="4552090"/>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83E10D8A-C2E9-4775-BE1A-309FC28406A3}"/>
                </a:ext>
              </a:extLst>
            </p:cNvPr>
            <p:cNvSpPr>
              <a:spLocks/>
            </p:cNvSpPr>
            <p:nvPr/>
          </p:nvSpPr>
          <p:spPr>
            <a:xfrm>
              <a:off x="8235741" y="6071286"/>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EA49D8FE-2B83-406D-B0A2-537D794B5A5F}"/>
                </a:ext>
              </a:extLst>
            </p:cNvPr>
            <p:cNvSpPr/>
            <p:nvPr/>
          </p:nvSpPr>
          <p:spPr>
            <a:xfrm>
              <a:off x="11382596" y="3792492"/>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C2C3332-169F-4B48-81B4-533D83CC0425}"/>
                </a:ext>
              </a:extLst>
            </p:cNvPr>
            <p:cNvSpPr/>
            <p:nvPr/>
          </p:nvSpPr>
          <p:spPr>
            <a:xfrm>
              <a:off x="9022455" y="6071286"/>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7B4FA1C8-13B1-4A9F-B709-06B667CAC057}"/>
                </a:ext>
              </a:extLst>
            </p:cNvPr>
            <p:cNvSpPr/>
            <p:nvPr/>
          </p:nvSpPr>
          <p:spPr>
            <a:xfrm>
              <a:off x="9809169" y="6071286"/>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6344BF4C-949F-4EF0-B561-38F83DF1F3B9}"/>
                </a:ext>
              </a:extLst>
            </p:cNvPr>
            <p:cNvSpPr/>
            <p:nvPr/>
          </p:nvSpPr>
          <p:spPr>
            <a:xfrm>
              <a:off x="9809169" y="5311688"/>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C89BAE47-8DDB-4ECB-8828-0409A0C361D3}"/>
                </a:ext>
              </a:extLst>
            </p:cNvPr>
            <p:cNvSpPr/>
            <p:nvPr/>
          </p:nvSpPr>
          <p:spPr>
            <a:xfrm>
              <a:off x="11382596" y="5311688"/>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28A01909-5728-4FC5-A3B1-74F4FB0A871F}"/>
                </a:ext>
              </a:extLst>
            </p:cNvPr>
            <p:cNvSpPr/>
            <p:nvPr/>
          </p:nvSpPr>
          <p:spPr>
            <a:xfrm>
              <a:off x="10595883" y="6071286"/>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4500756C-9CD7-4E75-B232-286A25A90B7A}"/>
                </a:ext>
              </a:extLst>
            </p:cNvPr>
            <p:cNvSpPr/>
            <p:nvPr/>
          </p:nvSpPr>
          <p:spPr>
            <a:xfrm>
              <a:off x="9809169" y="4557579"/>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8013EBA3-95E6-4B46-BA02-5216364EB136}"/>
                </a:ext>
              </a:extLst>
            </p:cNvPr>
            <p:cNvSpPr/>
            <p:nvPr/>
          </p:nvSpPr>
          <p:spPr>
            <a:xfrm>
              <a:off x="10595883" y="3792492"/>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BF0B6679-7545-4B83-9AD0-E5EC504DD113}"/>
                </a:ext>
              </a:extLst>
            </p:cNvPr>
            <p:cNvSpPr/>
            <p:nvPr/>
          </p:nvSpPr>
          <p:spPr>
            <a:xfrm>
              <a:off x="10595883" y="4552090"/>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621B84A-2D2C-4443-B389-F9336E29655B}"/>
                </a:ext>
              </a:extLst>
            </p:cNvPr>
            <p:cNvSpPr/>
            <p:nvPr/>
          </p:nvSpPr>
          <p:spPr>
            <a:xfrm>
              <a:off x="10595883" y="5311688"/>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3DE0FC7C-E383-4C01-86CA-7D4F1D2E82FA}"/>
                </a:ext>
              </a:extLst>
            </p:cNvPr>
            <p:cNvSpPr/>
            <p:nvPr/>
          </p:nvSpPr>
          <p:spPr>
            <a:xfrm>
              <a:off x="11382596" y="3032894"/>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0588C5AC-9AAE-4356-975C-A19B0AD34C19}"/>
                </a:ext>
              </a:extLst>
            </p:cNvPr>
            <p:cNvSpPr/>
            <p:nvPr/>
          </p:nvSpPr>
          <p:spPr>
            <a:xfrm>
              <a:off x="9022455" y="5311688"/>
              <a:ext cx="504000" cy="50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2" name="TextBox 21">
            <a:extLst>
              <a:ext uri="{FF2B5EF4-FFF2-40B4-BE49-F238E27FC236}">
                <a16:creationId xmlns:a16="http://schemas.microsoft.com/office/drawing/2014/main" id="{40F326AB-8143-4BF7-A36F-B8C15409C223}"/>
              </a:ext>
            </a:extLst>
          </p:cNvPr>
          <p:cNvSpPr txBox="1"/>
          <p:nvPr/>
        </p:nvSpPr>
        <p:spPr>
          <a:xfrm>
            <a:off x="524655" y="494658"/>
            <a:ext cx="115517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a:latin typeface="Georgia" panose="02040502050405020303" pitchFamily="18" charset="0"/>
                <a:ea typeface="Cambria" panose="02040503050406030204" pitchFamily="18" charset="0"/>
                <a:cs typeface="Segoe UI Semibold" panose="020B0702040204020203" pitchFamily="34" charset="0"/>
              </a:rPr>
              <a:t>Supporting HMRC’s Areas of Research Interest</a:t>
            </a:r>
          </a:p>
        </p:txBody>
      </p:sp>
      <p:pic>
        <p:nvPicPr>
          <p:cNvPr id="9" name="Picture 8">
            <a:extLst>
              <a:ext uri="{FF2B5EF4-FFF2-40B4-BE49-F238E27FC236}">
                <a16:creationId xmlns:a16="http://schemas.microsoft.com/office/drawing/2014/main" id="{12DAE6D8-36BE-4FC3-BA72-C94EC2C3D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121" y="5868901"/>
            <a:ext cx="2476562" cy="629968"/>
          </a:xfrm>
          <a:prstGeom prst="rect">
            <a:avLst/>
          </a:prstGeom>
        </p:spPr>
      </p:pic>
      <p:pic>
        <p:nvPicPr>
          <p:cNvPr id="27" name="Picture 26" descr="Logo&#10;&#10;Description automatically generated">
            <a:extLst>
              <a:ext uri="{FF2B5EF4-FFF2-40B4-BE49-F238E27FC236}">
                <a16:creationId xmlns:a16="http://schemas.microsoft.com/office/drawing/2014/main" id="{3DF31CE4-9DF2-4C3A-9FED-2DFBF4C33E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976" y="5740627"/>
            <a:ext cx="2242145" cy="795600"/>
          </a:xfrm>
          <a:prstGeom prst="rect">
            <a:avLst/>
          </a:prstGeom>
        </p:spPr>
      </p:pic>
      <p:sp>
        <p:nvSpPr>
          <p:cNvPr id="5" name="TextBox 4">
            <a:extLst>
              <a:ext uri="{FF2B5EF4-FFF2-40B4-BE49-F238E27FC236}">
                <a16:creationId xmlns:a16="http://schemas.microsoft.com/office/drawing/2014/main" id="{49457A01-E200-F35E-9161-D76384848386}"/>
              </a:ext>
            </a:extLst>
          </p:cNvPr>
          <p:cNvSpPr txBox="1"/>
          <p:nvPr/>
        </p:nvSpPr>
        <p:spPr>
          <a:xfrm>
            <a:off x="524654" y="1557447"/>
            <a:ext cx="9606897" cy="4031873"/>
          </a:xfrm>
          <a:prstGeom prst="rect">
            <a:avLst/>
          </a:prstGeom>
          <a:noFill/>
        </p:spPr>
        <p:txBody>
          <a:bodyPr wrap="square" rtlCol="0">
            <a:spAutoFit/>
          </a:bodyPr>
          <a:lstStyle/>
          <a:p>
            <a:pPr marL="285750" indent="-285750">
              <a:buFont typeface="Arial" panose="020B0604020202020204" pitchFamily="34" charset="0"/>
              <a:buChar char="•"/>
            </a:pPr>
            <a:r>
              <a:rPr lang="en-GB" sz="2400" dirty="0"/>
              <a:t>Modernisation and reform –productivity, potential for efficiencies, supporting more vulnerable customers</a:t>
            </a:r>
          </a:p>
          <a:p>
            <a:endParaRPr lang="en-GB" sz="2400" dirty="0"/>
          </a:p>
          <a:p>
            <a:pPr marL="285750" indent="-285750">
              <a:buFont typeface="Arial" panose="020B0604020202020204" pitchFamily="34" charset="0"/>
              <a:buChar char="•"/>
            </a:pPr>
            <a:r>
              <a:rPr lang="en-GB" sz="2400" dirty="0"/>
              <a:t>Data use – supporting efficiencies, public trust, sharing across departments, connecting academics with practitioners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Connects with ADR UK’s strategic priority for its future phase: Better access to economic linked administrative data to support economic growth and productivity research across the UK.   </a:t>
            </a:r>
          </a:p>
          <a:p>
            <a:pPr marL="285750" indent="-285750">
              <a:buFont typeface="Arial" panose="020B0604020202020204" pitchFamily="34" charset="0"/>
              <a:buChar char="•"/>
            </a:pPr>
            <a:endParaRPr lang="en-GB" sz="2400" dirty="0"/>
          </a:p>
          <a:p>
            <a:endParaRPr lang="en-GB" sz="1600" dirty="0"/>
          </a:p>
        </p:txBody>
      </p:sp>
    </p:spTree>
    <p:extLst>
      <p:ext uri="{BB962C8B-B14F-4D97-AF65-F5344CB8AC3E}">
        <p14:creationId xmlns:p14="http://schemas.microsoft.com/office/powerpoint/2010/main" val="1739221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48E2F9E6-AED8-4E99-9DE6-B4DB85AEB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440" y="5862486"/>
            <a:ext cx="2476689" cy="630000"/>
          </a:xfrm>
          <a:prstGeom prst="rect">
            <a:avLst/>
          </a:prstGeom>
        </p:spPr>
      </p:pic>
      <p:pic>
        <p:nvPicPr>
          <p:cNvPr id="40" name="Picture 39" descr="Logo&#10;&#10;Description automatically generated">
            <a:extLst>
              <a:ext uri="{FF2B5EF4-FFF2-40B4-BE49-F238E27FC236}">
                <a16:creationId xmlns:a16="http://schemas.microsoft.com/office/drawing/2014/main" id="{43E56B14-0674-4C7B-94D2-ACBA42566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295" y="5696886"/>
            <a:ext cx="2242145" cy="795600"/>
          </a:xfrm>
          <a:prstGeom prst="rect">
            <a:avLst/>
          </a:prstGeom>
        </p:spPr>
      </p:pic>
      <p:grpSp>
        <p:nvGrpSpPr>
          <p:cNvPr id="35" name="Group 34">
            <a:extLst>
              <a:ext uri="{FF2B5EF4-FFF2-40B4-BE49-F238E27FC236}">
                <a16:creationId xmlns:a16="http://schemas.microsoft.com/office/drawing/2014/main" id="{5A10D4C2-445D-4F66-928D-559151F99DDF}"/>
              </a:ext>
            </a:extLst>
          </p:cNvPr>
          <p:cNvGrpSpPr/>
          <p:nvPr/>
        </p:nvGrpSpPr>
        <p:grpSpPr>
          <a:xfrm>
            <a:off x="8235741" y="3032894"/>
            <a:ext cx="3650856" cy="3542392"/>
            <a:chOff x="8235741" y="3032894"/>
            <a:chExt cx="3650856" cy="3542392"/>
          </a:xfrm>
        </p:grpSpPr>
        <p:sp>
          <p:nvSpPr>
            <p:cNvPr id="37" name="Oval 36">
              <a:extLst>
                <a:ext uri="{FF2B5EF4-FFF2-40B4-BE49-F238E27FC236}">
                  <a16:creationId xmlns:a16="http://schemas.microsoft.com/office/drawing/2014/main" id="{0E452868-2CF0-4D9B-97B4-5A27AD4BECA7}"/>
                </a:ext>
              </a:extLst>
            </p:cNvPr>
            <p:cNvSpPr/>
            <p:nvPr/>
          </p:nvSpPr>
          <p:spPr>
            <a:xfrm>
              <a:off x="11382597"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3DD710FC-9D7B-4A51-9E67-A1E1E87D784D}"/>
                </a:ext>
              </a:extLst>
            </p:cNvPr>
            <p:cNvSpPr/>
            <p:nvPr/>
          </p:nvSpPr>
          <p:spPr>
            <a:xfrm>
              <a:off x="11382596"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27FFB5CC-E2D2-4744-8FAE-84445F9F0AAB}"/>
                </a:ext>
              </a:extLst>
            </p:cNvPr>
            <p:cNvSpPr>
              <a:spLocks/>
            </p:cNvSpPr>
            <p:nvPr/>
          </p:nvSpPr>
          <p:spPr>
            <a:xfrm>
              <a:off x="8235741"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0E8F181A-A591-48C3-8511-E39C5B7328DE}"/>
                </a:ext>
              </a:extLst>
            </p:cNvPr>
            <p:cNvSpPr/>
            <p:nvPr/>
          </p:nvSpPr>
          <p:spPr>
            <a:xfrm>
              <a:off x="11382596"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412901A9-07E9-446F-8211-6780C662D6AE}"/>
                </a:ext>
              </a:extLst>
            </p:cNvPr>
            <p:cNvSpPr/>
            <p:nvPr/>
          </p:nvSpPr>
          <p:spPr>
            <a:xfrm>
              <a:off x="9022455"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4CFC27F9-FB66-45FA-80FA-48BBBA263F2D}"/>
                </a:ext>
              </a:extLst>
            </p:cNvPr>
            <p:cNvSpPr/>
            <p:nvPr/>
          </p:nvSpPr>
          <p:spPr>
            <a:xfrm>
              <a:off x="9809169"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AD54416D-2945-4397-83F0-1921D9986305}"/>
                </a:ext>
              </a:extLst>
            </p:cNvPr>
            <p:cNvSpPr/>
            <p:nvPr/>
          </p:nvSpPr>
          <p:spPr>
            <a:xfrm>
              <a:off x="9809169"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CDFCA2E3-B493-4E71-BFEC-CB3FDBA39561}"/>
                </a:ext>
              </a:extLst>
            </p:cNvPr>
            <p:cNvSpPr/>
            <p:nvPr/>
          </p:nvSpPr>
          <p:spPr>
            <a:xfrm>
              <a:off x="11382596"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AA432A55-7845-45D7-86B5-B4445FD09D19}"/>
                </a:ext>
              </a:extLst>
            </p:cNvPr>
            <p:cNvSpPr/>
            <p:nvPr/>
          </p:nvSpPr>
          <p:spPr>
            <a:xfrm>
              <a:off x="10595883" y="6071286"/>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9D1271A3-AFA1-4F4F-8414-CEA0BA307A6B}"/>
                </a:ext>
              </a:extLst>
            </p:cNvPr>
            <p:cNvSpPr/>
            <p:nvPr/>
          </p:nvSpPr>
          <p:spPr>
            <a:xfrm>
              <a:off x="9809169" y="4557579"/>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565F9FCC-AD47-4C2A-A9E8-D3C1F3D19EB2}"/>
                </a:ext>
              </a:extLst>
            </p:cNvPr>
            <p:cNvSpPr/>
            <p:nvPr/>
          </p:nvSpPr>
          <p:spPr>
            <a:xfrm>
              <a:off x="10595883" y="3792492"/>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D74E7CDA-FCB8-4BD3-9709-B3B2C9C05B97}"/>
                </a:ext>
              </a:extLst>
            </p:cNvPr>
            <p:cNvSpPr/>
            <p:nvPr/>
          </p:nvSpPr>
          <p:spPr>
            <a:xfrm>
              <a:off x="10595883" y="4552090"/>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6114FD61-C7E7-427B-ABB9-7DBC96D0B921}"/>
                </a:ext>
              </a:extLst>
            </p:cNvPr>
            <p:cNvSpPr/>
            <p:nvPr/>
          </p:nvSpPr>
          <p:spPr>
            <a:xfrm>
              <a:off x="10595883"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F3D0CA7E-F30F-4084-A85B-1234FE1867C4}"/>
                </a:ext>
              </a:extLst>
            </p:cNvPr>
            <p:cNvSpPr/>
            <p:nvPr/>
          </p:nvSpPr>
          <p:spPr>
            <a:xfrm>
              <a:off x="11382596" y="3032894"/>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3F5C4DA0-E114-49A0-8159-6B9E396CF291}"/>
                </a:ext>
              </a:extLst>
            </p:cNvPr>
            <p:cNvSpPr/>
            <p:nvPr/>
          </p:nvSpPr>
          <p:spPr>
            <a:xfrm>
              <a:off x="9022455" y="5311688"/>
              <a:ext cx="504000" cy="504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Rectangle 1">
            <a:extLst>
              <a:ext uri="{FF2B5EF4-FFF2-40B4-BE49-F238E27FC236}">
                <a16:creationId xmlns:a16="http://schemas.microsoft.com/office/drawing/2014/main" id="{50F38EB9-4922-489B-8E6C-A977E59E8A01}"/>
              </a:ext>
            </a:extLst>
          </p:cNvPr>
          <p:cNvSpPr/>
          <p:nvPr/>
        </p:nvSpPr>
        <p:spPr>
          <a:xfrm>
            <a:off x="782120" y="641303"/>
            <a:ext cx="5861078" cy="861774"/>
          </a:xfrm>
          <a:prstGeom prst="rect">
            <a:avLst/>
          </a:prstGeom>
        </p:spPr>
        <p:txBody>
          <a:bodyPr wrap="square">
            <a:spAutoFit/>
          </a:bodyPr>
          <a:lstStyle/>
          <a:p>
            <a:r>
              <a:rPr lang="en-GB" sz="3200" b="1">
                <a:latin typeface="Georgia" panose="02040502050405020303" pitchFamily="18" charset="0"/>
                <a:cs typeface="Segoe UI Semibold" panose="020B0702040204020203" pitchFamily="34" charset="0"/>
              </a:rPr>
              <a:t>Working with the public</a:t>
            </a:r>
          </a:p>
          <a:p>
            <a:endParaRPr lang="en-GB">
              <a:latin typeface="Lato" panose="020F0502020204030203" pitchFamily="34" charset="0"/>
              <a:cs typeface="Segoe UI Semibold" panose="020B0702040204020203" pitchFamily="34" charset="0"/>
            </a:endParaRPr>
          </a:p>
        </p:txBody>
      </p:sp>
      <p:sp>
        <p:nvSpPr>
          <p:cNvPr id="12" name="TextBox 11">
            <a:extLst>
              <a:ext uri="{FF2B5EF4-FFF2-40B4-BE49-F238E27FC236}">
                <a16:creationId xmlns:a16="http://schemas.microsoft.com/office/drawing/2014/main" id="{ADD49901-C2C1-4A61-941C-84E30C15F42D}"/>
              </a:ext>
            </a:extLst>
          </p:cNvPr>
          <p:cNvSpPr txBox="1"/>
          <p:nvPr/>
        </p:nvSpPr>
        <p:spPr>
          <a:xfrm>
            <a:off x="809404" y="1246901"/>
            <a:ext cx="10349814" cy="3046988"/>
          </a:xfrm>
          <a:prstGeom prst="rect">
            <a:avLst/>
          </a:prstGeom>
          <a:noFill/>
        </p:spPr>
        <p:txBody>
          <a:bodyPr wrap="square" rtlCol="0">
            <a:spAutoFit/>
          </a:bodyPr>
          <a:lstStyle/>
          <a:p>
            <a:r>
              <a:rPr lang="en-GB" sz="2400"/>
              <a:t>ADR UK is dedicated to ensuring people’s data is used in a way that reflects the public’s views and has public support. We </a:t>
            </a:r>
            <a:r>
              <a:rPr lang="en-GB" sz="2400" b="1"/>
              <a:t>have a programme of ongoing public engagement activity</a:t>
            </a:r>
            <a:r>
              <a:rPr lang="en-GB" sz="2400"/>
              <a:t> to make sure the research we enable accounts for the interests and concerns of its data subjects and the groups it hopes to benefit.</a:t>
            </a:r>
          </a:p>
          <a:p>
            <a:r>
              <a:rPr lang="en-GB" sz="2400">
                <a:effectLst/>
                <a:latin typeface="Calibri" panose="020F0502020204030204" pitchFamily="34" charset="0"/>
                <a:ea typeface="Calibri" panose="020F0502020204030204" pitchFamily="34" charset="0"/>
              </a:rPr>
              <a:t> </a:t>
            </a:r>
          </a:p>
          <a:p>
            <a:r>
              <a:rPr lang="en-GB" sz="2400" b="1" u="sng">
                <a:solidFill>
                  <a:srgbClr val="4FAB9C"/>
                </a:solidFill>
                <a:effectLst/>
                <a:latin typeface="Calibri" panose="020F0502020204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ADR UK and OSR publish research report on public perceptions of public good use of data for research and statistics - ADR UK</a:t>
            </a:r>
            <a:endParaRPr lang="en-GB" sz="2400" b="1">
              <a:solidFill>
                <a:srgbClr val="4FAB9C"/>
              </a:solidFill>
              <a:effectLst/>
              <a:latin typeface="Calibri" panose="020F0502020204030204" pitchFamily="34" charset="0"/>
              <a:ea typeface="Calibri" panose="020F0502020204030204" pitchFamily="34" charset="0"/>
            </a:endParaRPr>
          </a:p>
          <a:p>
            <a:endParaRPr lang="en-GB" sz="2400"/>
          </a:p>
        </p:txBody>
      </p:sp>
    </p:spTree>
    <p:extLst>
      <p:ext uri="{BB962C8B-B14F-4D97-AF65-F5344CB8AC3E}">
        <p14:creationId xmlns:p14="http://schemas.microsoft.com/office/powerpoint/2010/main" val="1090052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23FF7CA-3A51-41BB-9B25-5B8DF4EC355B}"/>
              </a:ext>
            </a:extLst>
          </p:cNvPr>
          <p:cNvGrpSpPr/>
          <p:nvPr/>
        </p:nvGrpSpPr>
        <p:grpSpPr>
          <a:xfrm>
            <a:off x="8235741" y="3032894"/>
            <a:ext cx="3650856" cy="3542392"/>
            <a:chOff x="8235741" y="3032894"/>
            <a:chExt cx="3650856" cy="3542392"/>
          </a:xfrm>
        </p:grpSpPr>
        <p:sp>
          <p:nvSpPr>
            <p:cNvPr id="6" name="Oval 5">
              <a:extLst>
                <a:ext uri="{FF2B5EF4-FFF2-40B4-BE49-F238E27FC236}">
                  <a16:creationId xmlns:a16="http://schemas.microsoft.com/office/drawing/2014/main" id="{A58C6B5C-D549-469A-BCEE-62D1D26708ED}"/>
                </a:ext>
              </a:extLst>
            </p:cNvPr>
            <p:cNvSpPr/>
            <p:nvPr/>
          </p:nvSpPr>
          <p:spPr>
            <a:xfrm>
              <a:off x="11382597"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552ED25F-6D69-4A1F-AAB3-81B7526F2490}"/>
                </a:ext>
              </a:extLst>
            </p:cNvPr>
            <p:cNvSpPr/>
            <p:nvPr/>
          </p:nvSpPr>
          <p:spPr>
            <a:xfrm>
              <a:off x="11382596" y="4552090"/>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A38A0684-4289-4D79-A42E-8238E473BC7B}"/>
                </a:ext>
              </a:extLst>
            </p:cNvPr>
            <p:cNvSpPr>
              <a:spLocks/>
            </p:cNvSpPr>
            <p:nvPr/>
          </p:nvSpPr>
          <p:spPr>
            <a:xfrm>
              <a:off x="8235741"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70935BA-1265-450E-976B-2A52EDDB7DE3}"/>
                </a:ext>
              </a:extLst>
            </p:cNvPr>
            <p:cNvSpPr/>
            <p:nvPr/>
          </p:nvSpPr>
          <p:spPr>
            <a:xfrm>
              <a:off x="11382596" y="3792492"/>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5E60B3DB-E804-4125-99CA-C9831F013CAF}"/>
                </a:ext>
              </a:extLst>
            </p:cNvPr>
            <p:cNvSpPr/>
            <p:nvPr/>
          </p:nvSpPr>
          <p:spPr>
            <a:xfrm>
              <a:off x="9022455"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61B528E2-7971-4CEE-A481-A6FAEB92419D}"/>
                </a:ext>
              </a:extLst>
            </p:cNvPr>
            <p:cNvSpPr/>
            <p:nvPr/>
          </p:nvSpPr>
          <p:spPr>
            <a:xfrm>
              <a:off x="9809169"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68B806D-E329-48D9-A00F-7EC8E53C68BD}"/>
                </a:ext>
              </a:extLst>
            </p:cNvPr>
            <p:cNvSpPr/>
            <p:nvPr/>
          </p:nvSpPr>
          <p:spPr>
            <a:xfrm>
              <a:off x="9809169"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FA6A3DB-E4A5-42E2-91DF-6F79D792FB0B}"/>
                </a:ext>
              </a:extLst>
            </p:cNvPr>
            <p:cNvSpPr/>
            <p:nvPr/>
          </p:nvSpPr>
          <p:spPr>
            <a:xfrm>
              <a:off x="11382596"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E2085229-DA9F-4C83-A271-DDA8D6885DFD}"/>
                </a:ext>
              </a:extLst>
            </p:cNvPr>
            <p:cNvSpPr/>
            <p:nvPr/>
          </p:nvSpPr>
          <p:spPr>
            <a:xfrm>
              <a:off x="10595883" y="6071286"/>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EB6818EC-041D-4182-9192-82F6D8C8FE7D}"/>
                </a:ext>
              </a:extLst>
            </p:cNvPr>
            <p:cNvSpPr/>
            <p:nvPr/>
          </p:nvSpPr>
          <p:spPr>
            <a:xfrm>
              <a:off x="9809169" y="4557579"/>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ED6DC29B-ED07-4C1B-B761-BECA7918AF58}"/>
                </a:ext>
              </a:extLst>
            </p:cNvPr>
            <p:cNvSpPr/>
            <p:nvPr/>
          </p:nvSpPr>
          <p:spPr>
            <a:xfrm>
              <a:off x="10595883" y="3792492"/>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80A8A83C-3491-4E52-9225-8661BEDC6838}"/>
                </a:ext>
              </a:extLst>
            </p:cNvPr>
            <p:cNvSpPr/>
            <p:nvPr/>
          </p:nvSpPr>
          <p:spPr>
            <a:xfrm>
              <a:off x="10595883" y="4552090"/>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CB4E0749-66B2-4776-9A73-ECD520666A1F}"/>
                </a:ext>
              </a:extLst>
            </p:cNvPr>
            <p:cNvSpPr/>
            <p:nvPr/>
          </p:nvSpPr>
          <p:spPr>
            <a:xfrm>
              <a:off x="10595883"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CA5E7277-898D-4AA0-9089-DE87289F12A6}"/>
                </a:ext>
              </a:extLst>
            </p:cNvPr>
            <p:cNvSpPr/>
            <p:nvPr/>
          </p:nvSpPr>
          <p:spPr>
            <a:xfrm>
              <a:off x="11382596" y="3032894"/>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F862F5E-2068-45E2-ABAA-3E67F46C03DE}"/>
                </a:ext>
              </a:extLst>
            </p:cNvPr>
            <p:cNvSpPr/>
            <p:nvPr/>
          </p:nvSpPr>
          <p:spPr>
            <a:xfrm>
              <a:off x="9022455" y="5311688"/>
              <a:ext cx="504000" cy="504000"/>
            </a:xfrm>
            <a:prstGeom prst="ellipse">
              <a:avLst/>
            </a:prstGeom>
            <a:solidFill>
              <a:srgbClr val="4FA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extLst>
              <a:ext uri="{FF2B5EF4-FFF2-40B4-BE49-F238E27FC236}">
                <a16:creationId xmlns:a16="http://schemas.microsoft.com/office/drawing/2014/main" id="{74FF5B8D-E454-4BAE-B7C7-A84C62065BE6}"/>
              </a:ext>
            </a:extLst>
          </p:cNvPr>
          <p:cNvSpPr txBox="1"/>
          <p:nvPr/>
        </p:nvSpPr>
        <p:spPr>
          <a:xfrm>
            <a:off x="1207640" y="1019062"/>
            <a:ext cx="9776720" cy="4801314"/>
          </a:xfrm>
          <a:prstGeom prst="rect">
            <a:avLst/>
          </a:prstGeom>
          <a:noFill/>
        </p:spPr>
        <p:txBody>
          <a:bodyPr wrap="square" rtlCol="0" anchor="t">
            <a:spAutoFit/>
          </a:bodyPr>
          <a:lstStyle/>
          <a:p>
            <a:r>
              <a:rPr lang="en-GB" sz="5200" b="1">
                <a:latin typeface="Georgia" panose="02040502050405020303" pitchFamily="18" charset="0"/>
                <a:ea typeface="Cambria"/>
                <a:cs typeface="Vani"/>
              </a:rPr>
              <a:t>Administrative data is an invaluable resource for public good.</a:t>
            </a:r>
            <a:endParaRPr lang="en-US" sz="5200">
              <a:latin typeface="Georgia" panose="02040502050405020303" pitchFamily="18" charset="0"/>
              <a:cs typeface="Calibri"/>
            </a:endParaRPr>
          </a:p>
          <a:p>
            <a:endParaRPr lang="en-GB" sz="5400" b="1">
              <a:latin typeface="Gentium Book Basic"/>
              <a:ea typeface="Cambria"/>
              <a:cs typeface="Vani"/>
            </a:endParaRPr>
          </a:p>
          <a:p>
            <a:r>
              <a:rPr lang="en-GB" sz="5200" b="1" i="1">
                <a:latin typeface="Georgia" panose="02040502050405020303" pitchFamily="18" charset="0"/>
                <a:ea typeface="Cambria"/>
                <a:cs typeface="Vani"/>
              </a:rPr>
              <a:t>We’re using it.</a:t>
            </a:r>
            <a:endParaRPr lang="en-GB" sz="5200">
              <a:latin typeface="Georgia" panose="02040502050405020303" pitchFamily="18" charset="0"/>
            </a:endParaRPr>
          </a:p>
          <a:p>
            <a:endParaRPr lang="en-GB" sz="4400" b="1">
              <a:latin typeface="Gentium Book Basic"/>
              <a:ea typeface="Cambria"/>
              <a:cs typeface="Vani"/>
            </a:endParaRPr>
          </a:p>
        </p:txBody>
      </p:sp>
      <p:pic>
        <p:nvPicPr>
          <p:cNvPr id="22" name="Picture 21">
            <a:extLst>
              <a:ext uri="{FF2B5EF4-FFF2-40B4-BE49-F238E27FC236}">
                <a16:creationId xmlns:a16="http://schemas.microsoft.com/office/drawing/2014/main" id="{F42DF9A1-B8A0-4A06-9B71-CB4B7EE06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5545" y="5915507"/>
            <a:ext cx="2289105" cy="582284"/>
          </a:xfrm>
          <a:prstGeom prst="rect">
            <a:avLst/>
          </a:prstGeom>
        </p:spPr>
      </p:pic>
      <p:pic>
        <p:nvPicPr>
          <p:cNvPr id="24" name="Picture 23">
            <a:extLst>
              <a:ext uri="{FF2B5EF4-FFF2-40B4-BE49-F238E27FC236}">
                <a16:creationId xmlns:a16="http://schemas.microsoft.com/office/drawing/2014/main" id="{2E75148D-543A-4895-B61C-3C435C209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515" y="5815688"/>
            <a:ext cx="2289105" cy="811257"/>
          </a:xfrm>
          <a:prstGeom prst="rect">
            <a:avLst/>
          </a:prstGeom>
        </p:spPr>
      </p:pic>
    </p:spTree>
    <p:extLst>
      <p:ext uri="{BB962C8B-B14F-4D97-AF65-F5344CB8AC3E}">
        <p14:creationId xmlns:p14="http://schemas.microsoft.com/office/powerpoint/2010/main" val="1196784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2F5E1-06F2-DF1E-DB18-49FD84F13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02D5A-62C9-ED6D-2332-CDD5D8747EBB}"/>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Review and future developments</a:t>
            </a:r>
          </a:p>
        </p:txBody>
      </p:sp>
    </p:spTree>
    <p:extLst>
      <p:ext uri="{BB962C8B-B14F-4D97-AF65-F5344CB8AC3E}">
        <p14:creationId xmlns:p14="http://schemas.microsoft.com/office/powerpoint/2010/main" val="11599002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E367A-A389-5282-176F-3820B78D1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0A7F2-5848-4E7E-30C2-AB8313375792}"/>
              </a:ext>
            </a:extLst>
          </p:cNvPr>
          <p:cNvSpPr>
            <a:spLocks noGrp="1"/>
          </p:cNvSpPr>
          <p:nvPr>
            <p:ph type="title"/>
          </p:nvPr>
        </p:nvSpPr>
        <p:spPr>
          <a:xfrm>
            <a:off x="838200" y="1962813"/>
            <a:ext cx="10515600" cy="1325563"/>
          </a:xfrm>
          <a:solidFill>
            <a:srgbClr val="B9B9CB"/>
          </a:solidFill>
        </p:spPr>
        <p:txBody>
          <a:bodyPr/>
          <a:lstStyle/>
          <a:p>
            <a:pPr algn="ctr"/>
            <a:r>
              <a:rPr lang="en-GB" b="1" dirty="0">
                <a:solidFill>
                  <a:schemeClr val="bg1"/>
                </a:solidFill>
              </a:rPr>
              <a:t>Wrapping up and discussion</a:t>
            </a:r>
          </a:p>
        </p:txBody>
      </p:sp>
    </p:spTree>
    <p:extLst>
      <p:ext uri="{BB962C8B-B14F-4D97-AF65-F5344CB8AC3E}">
        <p14:creationId xmlns:p14="http://schemas.microsoft.com/office/powerpoint/2010/main" val="25973296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4C16C-E96E-70C3-BC4F-2B4E5F33F6A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2E31083-6A44-CE2C-CB38-6914DAB03E33}"/>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Wrapping up</a:t>
            </a:r>
          </a:p>
        </p:txBody>
      </p:sp>
      <p:sp>
        <p:nvSpPr>
          <p:cNvPr id="3" name="Content Placeholder 2">
            <a:extLst>
              <a:ext uri="{FF2B5EF4-FFF2-40B4-BE49-F238E27FC236}">
                <a16:creationId xmlns:a16="http://schemas.microsoft.com/office/drawing/2014/main" id="{F2C9ADD7-C6AA-58DF-32A9-89ABD6F2549E}"/>
              </a:ext>
            </a:extLst>
          </p:cNvPr>
          <p:cNvSpPr>
            <a:spLocks noGrp="1"/>
          </p:cNvSpPr>
          <p:nvPr>
            <p:ph sz="quarter" idx="11"/>
          </p:nvPr>
        </p:nvSpPr>
        <p:spPr/>
        <p:txBody>
          <a:bodyPr>
            <a:normAutofit/>
          </a:bodyPr>
          <a:lstStyle/>
          <a:p>
            <a:r>
              <a:rPr lang="en-GB" dirty="0"/>
              <a:t>Early days, still – lots to do</a:t>
            </a:r>
          </a:p>
          <a:p>
            <a:pPr lvl="1"/>
            <a:r>
              <a:rPr lang="en-GB" dirty="0"/>
              <a:t>Only Census/core ASHE outputs so far</a:t>
            </a:r>
          </a:p>
          <a:p>
            <a:pPr lvl="1"/>
            <a:r>
              <a:rPr lang="en-GB" dirty="0"/>
              <a:t>Very large range of potential HMRC hypotheses to be explored</a:t>
            </a:r>
          </a:p>
          <a:p>
            <a:pPr lvl="1"/>
            <a:r>
              <a:rPr lang="en-GB" dirty="0"/>
              <a:t>but limited by time dimension</a:t>
            </a:r>
          </a:p>
          <a:p>
            <a:pPr lvl="1"/>
            <a:endParaRPr lang="en-GB" dirty="0"/>
          </a:p>
          <a:p>
            <a:r>
              <a:rPr lang="en-GB" dirty="0"/>
              <a:t>Lessons learned</a:t>
            </a:r>
          </a:p>
          <a:p>
            <a:pPr lvl="1"/>
            <a:r>
              <a:rPr lang="en-GB" dirty="0"/>
              <a:t>Very slow to acquire data</a:t>
            </a:r>
          </a:p>
          <a:p>
            <a:pPr lvl="2"/>
            <a:r>
              <a:rPr lang="en-GB" dirty="0"/>
              <a:t>many quality issues</a:t>
            </a:r>
          </a:p>
          <a:p>
            <a:pPr lvl="2"/>
            <a:r>
              <a:rPr lang="en-GB" dirty="0"/>
              <a:t>many organisational blocks</a:t>
            </a:r>
          </a:p>
          <a:p>
            <a:pPr lvl="2">
              <a:buFont typeface="Symbol" panose="05050102010706020507" pitchFamily="18" charset="2"/>
              <a:buChar char="Þ"/>
            </a:pPr>
            <a:r>
              <a:rPr lang="en-GB" dirty="0"/>
              <a:t>plan projects on delivery date</a:t>
            </a:r>
          </a:p>
          <a:p>
            <a:pPr lvl="1"/>
            <a:r>
              <a:rPr lang="en-GB" dirty="0"/>
              <a:t> Needs combined effort of many people to analyse</a:t>
            </a:r>
          </a:p>
        </p:txBody>
      </p:sp>
    </p:spTree>
    <p:extLst>
      <p:ext uri="{BB962C8B-B14F-4D97-AF65-F5344CB8AC3E}">
        <p14:creationId xmlns:p14="http://schemas.microsoft.com/office/powerpoint/2010/main" val="17522476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7971E-D25D-EDC5-1DAD-F4E14F18000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4987E17-4AF5-4AE9-3D6D-52997FE54E3D}"/>
              </a:ext>
            </a:extLst>
          </p:cNvPr>
          <p:cNvSpPr txBox="1">
            <a:spLocks/>
          </p:cNvSpPr>
          <p:nvPr/>
        </p:nvSpPr>
        <p:spPr>
          <a:xfrm>
            <a:off x="3095254" y="112366"/>
            <a:ext cx="8782218" cy="8790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Discussion</a:t>
            </a:r>
          </a:p>
        </p:txBody>
      </p:sp>
      <p:sp>
        <p:nvSpPr>
          <p:cNvPr id="3" name="Content Placeholder 2">
            <a:extLst>
              <a:ext uri="{FF2B5EF4-FFF2-40B4-BE49-F238E27FC236}">
                <a16:creationId xmlns:a16="http://schemas.microsoft.com/office/drawing/2014/main" id="{085659C0-6D7A-BCD3-44EE-8632985CE512}"/>
              </a:ext>
            </a:extLst>
          </p:cNvPr>
          <p:cNvSpPr>
            <a:spLocks noGrp="1"/>
          </p:cNvSpPr>
          <p:nvPr>
            <p:ph sz="quarter" idx="11"/>
          </p:nvPr>
        </p:nvSpPr>
        <p:spPr>
          <a:xfrm>
            <a:off x="139700" y="885825"/>
            <a:ext cx="10531475" cy="4997617"/>
          </a:xfrm>
        </p:spPr>
        <p:txBody>
          <a:bodyPr>
            <a:normAutofit fontScale="92500" lnSpcReduction="10000"/>
          </a:bodyPr>
          <a:lstStyle/>
          <a:p>
            <a:r>
              <a:rPr lang="en-GB" dirty="0"/>
              <a:t>What next for HMRC data? </a:t>
            </a:r>
          </a:p>
          <a:p>
            <a:pPr lvl="1"/>
            <a:r>
              <a:rPr lang="en-GB" dirty="0"/>
              <a:t>More years in SRS?</a:t>
            </a:r>
          </a:p>
          <a:p>
            <a:pPr lvl="1"/>
            <a:r>
              <a:rPr lang="en-GB" dirty="0"/>
              <a:t>RAPID?</a:t>
            </a:r>
          </a:p>
          <a:p>
            <a:pPr lvl="1"/>
            <a:r>
              <a:rPr lang="en-GB" dirty="0"/>
              <a:t>Something else - LEED?</a:t>
            </a:r>
          </a:p>
          <a:p>
            <a:pPr lvl="1"/>
            <a:endParaRPr lang="en-GB" dirty="0"/>
          </a:p>
          <a:p>
            <a:r>
              <a:rPr lang="en-GB" dirty="0"/>
              <a:t>What next for Census?</a:t>
            </a:r>
          </a:p>
          <a:p>
            <a:pPr lvl="1"/>
            <a:r>
              <a:rPr lang="en-GB" dirty="0"/>
              <a:t>WED linking Census E&amp;W 2021 – back link to Census 2011</a:t>
            </a:r>
          </a:p>
          <a:p>
            <a:pPr lvl="1"/>
            <a:r>
              <a:rPr lang="en-GB" dirty="0"/>
              <a:t>Potential GB dataset</a:t>
            </a:r>
          </a:p>
          <a:p>
            <a:pPr lvl="1"/>
            <a:endParaRPr lang="en-GB" dirty="0"/>
          </a:p>
          <a:p>
            <a:r>
              <a:rPr lang="en-GB" dirty="0"/>
              <a:t>Where should priorities lie?</a:t>
            </a:r>
          </a:p>
          <a:p>
            <a:pPr lvl="1"/>
            <a:r>
              <a:rPr lang="en-GB" dirty="0"/>
              <a:t>more data sources (DWP)?</a:t>
            </a:r>
          </a:p>
          <a:p>
            <a:pPr lvl="1"/>
            <a:r>
              <a:rPr lang="en-GB" dirty="0"/>
              <a:t>longer time series?</a:t>
            </a:r>
          </a:p>
          <a:p>
            <a:pPr lvl="1"/>
            <a:r>
              <a:rPr lang="en-GB" dirty="0"/>
              <a:t>better data?</a:t>
            </a:r>
          </a:p>
          <a:p>
            <a:pPr lvl="1"/>
            <a:r>
              <a:rPr lang="en-GB" dirty="0"/>
              <a:t>curation?</a:t>
            </a:r>
          </a:p>
        </p:txBody>
      </p:sp>
    </p:spTree>
    <p:extLst>
      <p:ext uri="{BB962C8B-B14F-4D97-AF65-F5344CB8AC3E}">
        <p14:creationId xmlns:p14="http://schemas.microsoft.com/office/powerpoint/2010/main" val="2866098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68B1F3-7B8F-6921-9970-ADEA568B5D81}"/>
              </a:ext>
            </a:extLst>
          </p:cNvPr>
          <p:cNvSpPr>
            <a:spLocks noGrp="1"/>
          </p:cNvSpPr>
          <p:nvPr>
            <p:ph sz="quarter" idx="11"/>
          </p:nvPr>
        </p:nvSpPr>
        <p:spPr/>
        <p:txBody>
          <a:bodyPr/>
          <a:lstStyle/>
          <a:p>
            <a:pPr marL="0" indent="0" algn="ctr">
              <a:buNone/>
            </a:pPr>
            <a:r>
              <a:rPr lang="en-GB" sz="6000" dirty="0"/>
              <a:t>THANK YOU</a:t>
            </a:r>
          </a:p>
          <a:p>
            <a:endParaRPr lang="en-GB" dirty="0"/>
          </a:p>
          <a:p>
            <a:pPr marL="0" indent="0">
              <a:buNone/>
            </a:pPr>
            <a:endParaRPr lang="en-GB" dirty="0"/>
          </a:p>
          <a:p>
            <a:pPr marL="0" indent="0">
              <a:buNone/>
            </a:pPr>
            <a:endParaRPr lang="en-GB" dirty="0"/>
          </a:p>
          <a:p>
            <a:pPr marL="0" indent="0" algn="ctr">
              <a:buNone/>
            </a:pPr>
            <a:r>
              <a:rPr lang="en-GB" dirty="0">
                <a:hlinkClick r:id="rId3"/>
              </a:rPr>
              <a:t>wagedynamics@uwe.ac.uk</a:t>
            </a:r>
            <a:endParaRPr lang="en-GB" dirty="0"/>
          </a:p>
        </p:txBody>
      </p:sp>
      <p:pic>
        <p:nvPicPr>
          <p:cNvPr id="3" name="Picture 2" descr="University of Stirling Logo">
            <a:extLst>
              <a:ext uri="{FF2B5EF4-FFF2-40B4-BE49-F238E27FC236}">
                <a16:creationId xmlns:a16="http://schemas.microsoft.com/office/drawing/2014/main" id="{B9887E15-201D-6510-FFC5-03E4F8322F12}"/>
              </a:ext>
            </a:extLst>
          </p:cNvPr>
          <p:cNvPicPr>
            <a:picLocks noChangeAspect="1"/>
          </p:cNvPicPr>
          <p:nvPr/>
        </p:nvPicPr>
        <p:blipFill rotWithShape="1">
          <a:blip r:embed="rId4"/>
          <a:srcRect l="18152" t="23140" r="17162" b="24793"/>
          <a:stretch/>
        </p:blipFill>
        <p:spPr>
          <a:xfrm>
            <a:off x="6847115" y="6040975"/>
            <a:ext cx="2137338" cy="676258"/>
          </a:xfrm>
          <a:prstGeom prst="rect">
            <a:avLst/>
          </a:prstGeom>
        </p:spPr>
      </p:pic>
    </p:spTree>
    <p:extLst>
      <p:ext uri="{BB962C8B-B14F-4D97-AF65-F5344CB8AC3E}">
        <p14:creationId xmlns:p14="http://schemas.microsoft.com/office/powerpoint/2010/main" val="959412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535FC-D894-0FF3-F768-8569453A8CFC}"/>
            </a:ext>
          </a:extLst>
        </p:cNvPr>
        <p:cNvGrpSpPr/>
        <p:nvPr/>
      </p:nvGrpSpPr>
      <p:grpSpPr>
        <a:xfrm>
          <a:off x="0" y="0"/>
          <a:ext cx="0" cy="0"/>
          <a:chOff x="0" y="0"/>
          <a:chExt cx="0" cy="0"/>
        </a:xfrm>
      </p:grpSpPr>
      <p:sp>
        <p:nvSpPr>
          <p:cNvPr id="197" name="TextBox 196">
            <a:extLst>
              <a:ext uri="{FF2B5EF4-FFF2-40B4-BE49-F238E27FC236}">
                <a16:creationId xmlns:a16="http://schemas.microsoft.com/office/drawing/2014/main" id="{1D37B53F-DD1A-6493-D7FC-4879F9DA49E0}"/>
              </a:ext>
            </a:extLst>
          </p:cNvPr>
          <p:cNvSpPr txBox="1"/>
          <p:nvPr/>
        </p:nvSpPr>
        <p:spPr>
          <a:xfrm>
            <a:off x="2537558" y="798987"/>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Research-ready data</a:t>
            </a:r>
          </a:p>
        </p:txBody>
      </p:sp>
      <p:sp>
        <p:nvSpPr>
          <p:cNvPr id="398" name="Can 397">
            <a:extLst>
              <a:ext uri="{FF2B5EF4-FFF2-40B4-BE49-F238E27FC236}">
                <a16:creationId xmlns:a16="http://schemas.microsoft.com/office/drawing/2014/main" id="{0BA2E216-0271-FACD-833A-03961B9D0E27}"/>
              </a:ext>
            </a:extLst>
          </p:cNvPr>
          <p:cNvSpPr/>
          <p:nvPr/>
        </p:nvSpPr>
        <p:spPr>
          <a:xfrm>
            <a:off x="2046381" y="4195005"/>
            <a:ext cx="1546831" cy="1770366"/>
          </a:xfrm>
          <a:prstGeom prst="can">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HMRC data: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 PAYE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 Self Assessment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3. Migrant Workers Scan</a:t>
            </a:r>
          </a:p>
        </p:txBody>
      </p:sp>
      <p:sp>
        <p:nvSpPr>
          <p:cNvPr id="3" name="Flowchart: Alternate Process 2">
            <a:extLst>
              <a:ext uri="{FF2B5EF4-FFF2-40B4-BE49-F238E27FC236}">
                <a16:creationId xmlns:a16="http://schemas.microsoft.com/office/drawing/2014/main" id="{FFAC4447-D8C4-54B8-1A55-2E3565000CBC}"/>
              </a:ext>
            </a:extLst>
          </p:cNvPr>
          <p:cNvSpPr/>
          <p:nvPr/>
        </p:nvSpPr>
        <p:spPr>
          <a:xfrm>
            <a:off x="3793417" y="2539531"/>
            <a:ext cx="1907560" cy="235310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Review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QA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Link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Document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Add common personal IDs</a:t>
            </a:r>
          </a:p>
        </p:txBody>
      </p:sp>
      <p:sp>
        <p:nvSpPr>
          <p:cNvPr id="400" name="TextBox 399">
            <a:extLst>
              <a:ext uri="{FF2B5EF4-FFF2-40B4-BE49-F238E27FC236}">
                <a16:creationId xmlns:a16="http://schemas.microsoft.com/office/drawing/2014/main" id="{F2DEB9DF-4887-3824-7037-ABC47BDA0B99}"/>
              </a:ext>
            </a:extLst>
          </p:cNvPr>
          <p:cNvSpPr txBox="1"/>
          <p:nvPr/>
        </p:nvSpPr>
        <p:spPr>
          <a:xfrm>
            <a:off x="7178792" y="738872"/>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 With Impact</a:t>
            </a:r>
          </a:p>
        </p:txBody>
      </p:sp>
      <p:cxnSp>
        <p:nvCxnSpPr>
          <p:cNvPr id="5" name="Straight Connector 4">
            <a:extLst>
              <a:ext uri="{FF2B5EF4-FFF2-40B4-BE49-F238E27FC236}">
                <a16:creationId xmlns:a16="http://schemas.microsoft.com/office/drawing/2014/main" id="{5BADB045-F59A-98C3-41D7-069E5A1E61DE}"/>
              </a:ext>
            </a:extLst>
          </p:cNvPr>
          <p:cNvCxnSpPr/>
          <p:nvPr/>
        </p:nvCxnSpPr>
        <p:spPr>
          <a:xfrm>
            <a:off x="7193153" y="743004"/>
            <a:ext cx="9525" cy="5010150"/>
          </a:xfrm>
          <a:prstGeom prst="line">
            <a:avLst/>
          </a:prstGeom>
        </p:spPr>
        <p:style>
          <a:lnRef idx="1">
            <a:schemeClr val="accent1"/>
          </a:lnRef>
          <a:fillRef idx="0">
            <a:schemeClr val="accent1"/>
          </a:fillRef>
          <a:effectRef idx="0">
            <a:schemeClr val="accent1"/>
          </a:effectRef>
          <a:fontRef idx="minor">
            <a:schemeClr val="tx1"/>
          </a:fontRef>
        </p:style>
      </p:cxnSp>
      <p:sp>
        <p:nvSpPr>
          <p:cNvPr id="401" name="Flowchart: Alternate Process 400">
            <a:extLst>
              <a:ext uri="{FF2B5EF4-FFF2-40B4-BE49-F238E27FC236}">
                <a16:creationId xmlns:a16="http://schemas.microsoft.com/office/drawing/2014/main" id="{76D7689E-42F6-2953-DDB3-645CF5D71001}"/>
              </a:ext>
            </a:extLst>
          </p:cNvPr>
          <p:cNvSpPr/>
          <p:nvPr/>
        </p:nvSpPr>
        <p:spPr>
          <a:xfrm>
            <a:off x="6396213" y="2556237"/>
            <a:ext cx="1565158" cy="233640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and Employment Spine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ight Arrow 5">
            <a:extLst>
              <a:ext uri="{FF2B5EF4-FFF2-40B4-BE49-F238E27FC236}">
                <a16:creationId xmlns:a16="http://schemas.microsoft.com/office/drawing/2014/main" id="{22B1C892-D656-5A23-BEA6-B457432CAB4B}"/>
              </a:ext>
            </a:extLst>
          </p:cNvPr>
          <p:cNvSpPr/>
          <p:nvPr/>
        </p:nvSpPr>
        <p:spPr>
          <a:xfrm>
            <a:off x="5755070" y="3139225"/>
            <a:ext cx="604481" cy="647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owchart: Multidocument 6">
            <a:extLst>
              <a:ext uri="{FF2B5EF4-FFF2-40B4-BE49-F238E27FC236}">
                <a16:creationId xmlns:a16="http://schemas.microsoft.com/office/drawing/2014/main" id="{AE89D675-7892-7754-BD95-69D65B0EB550}"/>
              </a:ext>
            </a:extLst>
          </p:cNvPr>
          <p:cNvSpPr/>
          <p:nvPr/>
        </p:nvSpPr>
        <p:spPr>
          <a:xfrm>
            <a:off x="8693268" y="2539531"/>
            <a:ext cx="2952750" cy="1828800"/>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progression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low-wage labour markets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ight Arrow 13">
            <a:extLst>
              <a:ext uri="{FF2B5EF4-FFF2-40B4-BE49-F238E27FC236}">
                <a16:creationId xmlns:a16="http://schemas.microsoft.com/office/drawing/2014/main" id="{F3CDDD74-D971-6BDD-2490-E1CCEF4A9E66}"/>
              </a:ext>
            </a:extLst>
          </p:cNvPr>
          <p:cNvSpPr/>
          <p:nvPr/>
        </p:nvSpPr>
        <p:spPr>
          <a:xfrm>
            <a:off x="8034694" y="3130081"/>
            <a:ext cx="604481" cy="64770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an 17">
            <a:extLst>
              <a:ext uri="{FF2B5EF4-FFF2-40B4-BE49-F238E27FC236}">
                <a16:creationId xmlns:a16="http://schemas.microsoft.com/office/drawing/2014/main" id="{93EB59D1-FC9B-3849-3B1D-113F02ABCA94}"/>
              </a:ext>
            </a:extLst>
          </p:cNvPr>
          <p:cNvSpPr/>
          <p:nvPr/>
        </p:nvSpPr>
        <p:spPr>
          <a:xfrm>
            <a:off x="2046382" y="2387131"/>
            <a:ext cx="1546830" cy="742950"/>
          </a:xfrm>
          <a:prstGeom prst="can">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ONS business register</a:t>
            </a:r>
          </a:p>
        </p:txBody>
      </p:sp>
      <p:sp>
        <p:nvSpPr>
          <p:cNvPr id="19" name="Can 18">
            <a:extLst>
              <a:ext uri="{FF2B5EF4-FFF2-40B4-BE49-F238E27FC236}">
                <a16:creationId xmlns:a16="http://schemas.microsoft.com/office/drawing/2014/main" id="{81C22E32-7429-C28B-0857-71BA008B6CA8}"/>
              </a:ext>
            </a:extLst>
          </p:cNvPr>
          <p:cNvSpPr/>
          <p:nvPr/>
        </p:nvSpPr>
        <p:spPr>
          <a:xfrm>
            <a:off x="140891" y="3352963"/>
            <a:ext cx="1403846" cy="742950"/>
          </a:xfrm>
          <a:prstGeom prst="can">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(Enhanced) ASHE</a:t>
            </a:r>
          </a:p>
        </p:txBody>
      </p:sp>
      <p:sp>
        <p:nvSpPr>
          <p:cNvPr id="20" name="Can 19">
            <a:extLst>
              <a:ext uri="{FF2B5EF4-FFF2-40B4-BE49-F238E27FC236}">
                <a16:creationId xmlns:a16="http://schemas.microsoft.com/office/drawing/2014/main" id="{C74FD480-A959-914A-0774-31CED69959F0}"/>
              </a:ext>
            </a:extLst>
          </p:cNvPr>
          <p:cNvSpPr/>
          <p:nvPr/>
        </p:nvSpPr>
        <p:spPr>
          <a:xfrm>
            <a:off x="2046381" y="3352963"/>
            <a:ext cx="1556355" cy="742950"/>
          </a:xfrm>
          <a:prstGeom prst="ca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2011 Census</a:t>
            </a:r>
          </a:p>
        </p:txBody>
      </p:sp>
      <p:sp>
        <p:nvSpPr>
          <p:cNvPr id="15" name="TextBox 14">
            <a:extLst>
              <a:ext uri="{FF2B5EF4-FFF2-40B4-BE49-F238E27FC236}">
                <a16:creationId xmlns:a16="http://schemas.microsoft.com/office/drawing/2014/main" id="{EFC63C3D-EC75-668A-3040-7F59DEA2CA46}"/>
              </a:ext>
            </a:extLst>
          </p:cNvPr>
          <p:cNvSpPr txBox="1"/>
          <p:nvPr/>
        </p:nvSpPr>
        <p:spPr>
          <a:xfrm>
            <a:off x="2795231" y="140600"/>
            <a:ext cx="867997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WED Project: How it was meant to work</a:t>
            </a:r>
          </a:p>
        </p:txBody>
      </p:sp>
      <p:pic>
        <p:nvPicPr>
          <p:cNvPr id="2" name="Picture 1" descr="University of Stirling Logo">
            <a:extLst>
              <a:ext uri="{FF2B5EF4-FFF2-40B4-BE49-F238E27FC236}">
                <a16:creationId xmlns:a16="http://schemas.microsoft.com/office/drawing/2014/main" id="{85A85655-8243-F27B-C811-8CDE6D3582D5}"/>
              </a:ext>
            </a:extLst>
          </p:cNvPr>
          <p:cNvPicPr>
            <a:picLocks noChangeAspect="1"/>
          </p:cNvPicPr>
          <p:nvPr/>
        </p:nvPicPr>
        <p:blipFill rotWithShape="1">
          <a:blip r:embed="rId3"/>
          <a:srcRect l="18152" t="23140" r="17162" b="24793"/>
          <a:stretch/>
        </p:blipFill>
        <p:spPr>
          <a:xfrm>
            <a:off x="6819406" y="6050212"/>
            <a:ext cx="2137338" cy="676258"/>
          </a:xfrm>
          <a:prstGeom prst="rect">
            <a:avLst/>
          </a:prstGeom>
        </p:spPr>
      </p:pic>
      <p:sp>
        <p:nvSpPr>
          <p:cNvPr id="10" name="Arrow: Bent 9">
            <a:extLst>
              <a:ext uri="{FF2B5EF4-FFF2-40B4-BE49-F238E27FC236}">
                <a16:creationId xmlns:a16="http://schemas.microsoft.com/office/drawing/2014/main" id="{0FB2398D-DF0E-C2AA-C51A-A9719C8AD4D2}"/>
              </a:ext>
            </a:extLst>
          </p:cNvPr>
          <p:cNvSpPr/>
          <p:nvPr/>
        </p:nvSpPr>
        <p:spPr>
          <a:xfrm>
            <a:off x="877824" y="2624328"/>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Arrow: Bent 15">
            <a:extLst>
              <a:ext uri="{FF2B5EF4-FFF2-40B4-BE49-F238E27FC236}">
                <a16:creationId xmlns:a16="http://schemas.microsoft.com/office/drawing/2014/main" id="{D3BFF191-BC5E-57FC-F07C-74B763DB466C}"/>
              </a:ext>
            </a:extLst>
          </p:cNvPr>
          <p:cNvSpPr/>
          <p:nvPr/>
        </p:nvSpPr>
        <p:spPr>
          <a:xfrm flipV="1">
            <a:off x="775073" y="4198629"/>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Arrow: Right 16">
            <a:extLst>
              <a:ext uri="{FF2B5EF4-FFF2-40B4-BE49-F238E27FC236}">
                <a16:creationId xmlns:a16="http://schemas.microsoft.com/office/drawing/2014/main" id="{DD54DBB7-575D-E434-AE1A-AAC7EEBF6C2B}"/>
              </a:ext>
            </a:extLst>
          </p:cNvPr>
          <p:cNvSpPr/>
          <p:nvPr/>
        </p:nvSpPr>
        <p:spPr>
          <a:xfrm>
            <a:off x="1614090" y="3630672"/>
            <a:ext cx="413960" cy="1708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2734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D9511-DE6C-16F4-4B58-9491CFBD4439}"/>
            </a:ext>
          </a:extLst>
        </p:cNvPr>
        <p:cNvGrpSpPr/>
        <p:nvPr/>
      </p:nvGrpSpPr>
      <p:grpSpPr>
        <a:xfrm>
          <a:off x="0" y="0"/>
          <a:ext cx="0" cy="0"/>
          <a:chOff x="0" y="0"/>
          <a:chExt cx="0" cy="0"/>
        </a:xfrm>
      </p:grpSpPr>
      <p:sp>
        <p:nvSpPr>
          <p:cNvPr id="197" name="TextBox 196">
            <a:extLst>
              <a:ext uri="{FF2B5EF4-FFF2-40B4-BE49-F238E27FC236}">
                <a16:creationId xmlns:a16="http://schemas.microsoft.com/office/drawing/2014/main" id="{152236F6-18F0-7DBD-0429-395F398C37C9}"/>
              </a:ext>
            </a:extLst>
          </p:cNvPr>
          <p:cNvSpPr txBox="1"/>
          <p:nvPr/>
        </p:nvSpPr>
        <p:spPr>
          <a:xfrm>
            <a:off x="2537558" y="798987"/>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Research-ready data</a:t>
            </a:r>
          </a:p>
        </p:txBody>
      </p:sp>
      <p:sp>
        <p:nvSpPr>
          <p:cNvPr id="398" name="Can 397">
            <a:extLst>
              <a:ext uri="{FF2B5EF4-FFF2-40B4-BE49-F238E27FC236}">
                <a16:creationId xmlns:a16="http://schemas.microsoft.com/office/drawing/2014/main" id="{108DD40A-C3B2-9CA1-BAFE-46B460B9F7DD}"/>
              </a:ext>
            </a:extLst>
          </p:cNvPr>
          <p:cNvSpPr/>
          <p:nvPr/>
        </p:nvSpPr>
        <p:spPr>
          <a:xfrm>
            <a:off x="2046381" y="4195005"/>
            <a:ext cx="1546831" cy="1770366"/>
          </a:xfrm>
          <a:prstGeom prst="can">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HMRC data: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 PAYE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 Self Assessment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3. Migrant Workers Scan</a:t>
            </a:r>
          </a:p>
        </p:txBody>
      </p:sp>
      <p:sp>
        <p:nvSpPr>
          <p:cNvPr id="3" name="Flowchart: Alternate Process 2">
            <a:extLst>
              <a:ext uri="{FF2B5EF4-FFF2-40B4-BE49-F238E27FC236}">
                <a16:creationId xmlns:a16="http://schemas.microsoft.com/office/drawing/2014/main" id="{A29BD131-3066-67F0-C0A8-DCE2C13C1BA8}"/>
              </a:ext>
            </a:extLst>
          </p:cNvPr>
          <p:cNvSpPr/>
          <p:nvPr/>
        </p:nvSpPr>
        <p:spPr>
          <a:xfrm>
            <a:off x="3793417" y="1262092"/>
            <a:ext cx="1907560" cy="479692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Review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QA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Link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Document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Add common personal IDs</a:t>
            </a:r>
          </a:p>
        </p:txBody>
      </p:sp>
      <p:sp>
        <p:nvSpPr>
          <p:cNvPr id="400" name="TextBox 399">
            <a:extLst>
              <a:ext uri="{FF2B5EF4-FFF2-40B4-BE49-F238E27FC236}">
                <a16:creationId xmlns:a16="http://schemas.microsoft.com/office/drawing/2014/main" id="{2F79158D-7094-0453-82E9-418665676EF3}"/>
              </a:ext>
            </a:extLst>
          </p:cNvPr>
          <p:cNvSpPr txBox="1"/>
          <p:nvPr/>
        </p:nvSpPr>
        <p:spPr>
          <a:xfrm>
            <a:off x="7178792" y="738872"/>
            <a:ext cx="423421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 With Impact</a:t>
            </a:r>
          </a:p>
        </p:txBody>
      </p:sp>
      <p:cxnSp>
        <p:nvCxnSpPr>
          <p:cNvPr id="5" name="Straight Connector 4">
            <a:extLst>
              <a:ext uri="{FF2B5EF4-FFF2-40B4-BE49-F238E27FC236}">
                <a16:creationId xmlns:a16="http://schemas.microsoft.com/office/drawing/2014/main" id="{1406A6E5-C22C-9CFE-6007-10D1829EE807}"/>
              </a:ext>
            </a:extLst>
          </p:cNvPr>
          <p:cNvCxnSpPr/>
          <p:nvPr/>
        </p:nvCxnSpPr>
        <p:spPr>
          <a:xfrm>
            <a:off x="7193153" y="743004"/>
            <a:ext cx="9525" cy="5010150"/>
          </a:xfrm>
          <a:prstGeom prst="line">
            <a:avLst/>
          </a:prstGeom>
        </p:spPr>
        <p:style>
          <a:lnRef idx="1">
            <a:schemeClr val="accent1"/>
          </a:lnRef>
          <a:fillRef idx="0">
            <a:schemeClr val="accent1"/>
          </a:fillRef>
          <a:effectRef idx="0">
            <a:schemeClr val="accent1"/>
          </a:effectRef>
          <a:fontRef idx="minor">
            <a:schemeClr val="tx1"/>
          </a:fontRef>
        </p:style>
      </p:cxnSp>
      <p:sp>
        <p:nvSpPr>
          <p:cNvPr id="401" name="Flowchart: Alternate Process 400">
            <a:extLst>
              <a:ext uri="{FF2B5EF4-FFF2-40B4-BE49-F238E27FC236}">
                <a16:creationId xmlns:a16="http://schemas.microsoft.com/office/drawing/2014/main" id="{D97C2BE1-E1AD-86F1-DFCA-35A2CF61B564}"/>
              </a:ext>
            </a:extLst>
          </p:cNvPr>
          <p:cNvSpPr/>
          <p:nvPr/>
        </p:nvSpPr>
        <p:spPr>
          <a:xfrm>
            <a:off x="6396213" y="2556237"/>
            <a:ext cx="1565158" cy="233640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and Employment Spine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ight Arrow 5">
            <a:extLst>
              <a:ext uri="{FF2B5EF4-FFF2-40B4-BE49-F238E27FC236}">
                <a16:creationId xmlns:a16="http://schemas.microsoft.com/office/drawing/2014/main" id="{7F4F6772-FC94-C8B6-688C-B01E898FE8A2}"/>
              </a:ext>
            </a:extLst>
          </p:cNvPr>
          <p:cNvSpPr/>
          <p:nvPr/>
        </p:nvSpPr>
        <p:spPr>
          <a:xfrm>
            <a:off x="5755070" y="3139225"/>
            <a:ext cx="604481" cy="647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owchart: Multidocument 6">
            <a:extLst>
              <a:ext uri="{FF2B5EF4-FFF2-40B4-BE49-F238E27FC236}">
                <a16:creationId xmlns:a16="http://schemas.microsoft.com/office/drawing/2014/main" id="{A282368A-08F5-50D8-60A4-96905B205091}"/>
              </a:ext>
            </a:extLst>
          </p:cNvPr>
          <p:cNvSpPr/>
          <p:nvPr/>
        </p:nvSpPr>
        <p:spPr>
          <a:xfrm>
            <a:off x="8693268" y="3059361"/>
            <a:ext cx="2137338" cy="1308969"/>
          </a:xfrm>
          <a:prstGeom prst="flowChartMultidocumen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wage progression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low-wage labour markets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ight Arrow 13">
            <a:extLst>
              <a:ext uri="{FF2B5EF4-FFF2-40B4-BE49-F238E27FC236}">
                <a16:creationId xmlns:a16="http://schemas.microsoft.com/office/drawing/2014/main" id="{185BCDB4-8823-1C7C-5CCF-AB5CFAFA5106}"/>
              </a:ext>
            </a:extLst>
          </p:cNvPr>
          <p:cNvSpPr/>
          <p:nvPr/>
        </p:nvSpPr>
        <p:spPr>
          <a:xfrm>
            <a:off x="8034694" y="3130081"/>
            <a:ext cx="604481" cy="64770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an 17">
            <a:extLst>
              <a:ext uri="{FF2B5EF4-FFF2-40B4-BE49-F238E27FC236}">
                <a16:creationId xmlns:a16="http://schemas.microsoft.com/office/drawing/2014/main" id="{2323942C-33C7-FCB1-06BE-622485D7E9E2}"/>
              </a:ext>
            </a:extLst>
          </p:cNvPr>
          <p:cNvSpPr/>
          <p:nvPr/>
        </p:nvSpPr>
        <p:spPr>
          <a:xfrm>
            <a:off x="2046382" y="2387131"/>
            <a:ext cx="1546830" cy="742950"/>
          </a:xfrm>
          <a:prstGeom prst="can">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ONS business register</a:t>
            </a:r>
          </a:p>
        </p:txBody>
      </p:sp>
      <p:sp>
        <p:nvSpPr>
          <p:cNvPr id="19" name="Can 18">
            <a:extLst>
              <a:ext uri="{FF2B5EF4-FFF2-40B4-BE49-F238E27FC236}">
                <a16:creationId xmlns:a16="http://schemas.microsoft.com/office/drawing/2014/main" id="{4DD43612-00AB-61A1-0AFE-0605854AFD3F}"/>
              </a:ext>
            </a:extLst>
          </p:cNvPr>
          <p:cNvSpPr/>
          <p:nvPr/>
        </p:nvSpPr>
        <p:spPr>
          <a:xfrm>
            <a:off x="140891" y="3352963"/>
            <a:ext cx="1403846" cy="742950"/>
          </a:xfrm>
          <a:prstGeom prst="can">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(Enhanced) ASHE</a:t>
            </a:r>
          </a:p>
        </p:txBody>
      </p:sp>
      <p:sp>
        <p:nvSpPr>
          <p:cNvPr id="20" name="Can 19">
            <a:extLst>
              <a:ext uri="{FF2B5EF4-FFF2-40B4-BE49-F238E27FC236}">
                <a16:creationId xmlns:a16="http://schemas.microsoft.com/office/drawing/2014/main" id="{008DBF84-F240-6AC1-6695-643471A34AE2}"/>
              </a:ext>
            </a:extLst>
          </p:cNvPr>
          <p:cNvSpPr/>
          <p:nvPr/>
        </p:nvSpPr>
        <p:spPr>
          <a:xfrm>
            <a:off x="2046381" y="3352963"/>
            <a:ext cx="1556355" cy="742950"/>
          </a:xfrm>
          <a:prstGeom prst="ca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2011 Census</a:t>
            </a:r>
          </a:p>
        </p:txBody>
      </p:sp>
      <p:sp>
        <p:nvSpPr>
          <p:cNvPr id="15" name="TextBox 14">
            <a:extLst>
              <a:ext uri="{FF2B5EF4-FFF2-40B4-BE49-F238E27FC236}">
                <a16:creationId xmlns:a16="http://schemas.microsoft.com/office/drawing/2014/main" id="{F959C03B-0ECA-951F-80FE-7E74A0EC0A0B}"/>
              </a:ext>
            </a:extLst>
          </p:cNvPr>
          <p:cNvSpPr txBox="1"/>
          <p:nvPr/>
        </p:nvSpPr>
        <p:spPr>
          <a:xfrm>
            <a:off x="2795231" y="140600"/>
            <a:ext cx="867997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WED Project: How it worked</a:t>
            </a:r>
          </a:p>
        </p:txBody>
      </p:sp>
      <p:pic>
        <p:nvPicPr>
          <p:cNvPr id="2" name="Picture 1" descr="University of Stirling Logo">
            <a:extLst>
              <a:ext uri="{FF2B5EF4-FFF2-40B4-BE49-F238E27FC236}">
                <a16:creationId xmlns:a16="http://schemas.microsoft.com/office/drawing/2014/main" id="{616C9605-E83A-3D99-FD36-018D7DDCB254}"/>
              </a:ext>
            </a:extLst>
          </p:cNvPr>
          <p:cNvPicPr>
            <a:picLocks noChangeAspect="1"/>
          </p:cNvPicPr>
          <p:nvPr/>
        </p:nvPicPr>
        <p:blipFill rotWithShape="1">
          <a:blip r:embed="rId3"/>
          <a:srcRect l="18152" t="23140" r="17162" b="24793"/>
          <a:stretch/>
        </p:blipFill>
        <p:spPr>
          <a:xfrm>
            <a:off x="6819406" y="6050212"/>
            <a:ext cx="2137338" cy="676258"/>
          </a:xfrm>
          <a:prstGeom prst="rect">
            <a:avLst/>
          </a:prstGeom>
        </p:spPr>
      </p:pic>
      <p:sp>
        <p:nvSpPr>
          <p:cNvPr id="10" name="Arrow: Bent 9">
            <a:extLst>
              <a:ext uri="{FF2B5EF4-FFF2-40B4-BE49-F238E27FC236}">
                <a16:creationId xmlns:a16="http://schemas.microsoft.com/office/drawing/2014/main" id="{6964F866-BCE8-78A8-6B9D-49546E0F09F0}"/>
              </a:ext>
            </a:extLst>
          </p:cNvPr>
          <p:cNvSpPr/>
          <p:nvPr/>
        </p:nvSpPr>
        <p:spPr>
          <a:xfrm>
            <a:off x="877824" y="2624328"/>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Arrow: Bent 15">
            <a:extLst>
              <a:ext uri="{FF2B5EF4-FFF2-40B4-BE49-F238E27FC236}">
                <a16:creationId xmlns:a16="http://schemas.microsoft.com/office/drawing/2014/main" id="{99F78EA2-EACB-2813-F913-5A831F71849F}"/>
              </a:ext>
            </a:extLst>
          </p:cNvPr>
          <p:cNvSpPr/>
          <p:nvPr/>
        </p:nvSpPr>
        <p:spPr>
          <a:xfrm flipV="1">
            <a:off x="775073" y="4198629"/>
            <a:ext cx="1078822" cy="51489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Arrow: Right 16">
            <a:extLst>
              <a:ext uri="{FF2B5EF4-FFF2-40B4-BE49-F238E27FC236}">
                <a16:creationId xmlns:a16="http://schemas.microsoft.com/office/drawing/2014/main" id="{C5E0C73D-D9F5-B139-DFD9-BB7D04B2376D}"/>
              </a:ext>
            </a:extLst>
          </p:cNvPr>
          <p:cNvSpPr/>
          <p:nvPr/>
        </p:nvSpPr>
        <p:spPr>
          <a:xfrm>
            <a:off x="1614090" y="3630672"/>
            <a:ext cx="413960" cy="1708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29492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8|26.5|82.6|44.9|35.1"/>
</p:tagLst>
</file>

<file path=ppt/tags/tag2.xml><?xml version="1.0" encoding="utf-8"?>
<p:tagLst xmlns:a="http://schemas.openxmlformats.org/drawingml/2006/main" xmlns:r="http://schemas.openxmlformats.org/officeDocument/2006/relationships" xmlns:p="http://schemas.openxmlformats.org/presentationml/2006/main">
  <p:tag name="TIMING" val="|8.8|26.5|82.6|44.9|35.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7ef1208-413c-4b5e-9cdd-64ef305754f0}" enabled="0" method="" siteId="{07ef1208-413c-4b5e-9cdd-64ef305754f0}" removed="1"/>
</clbl:labelList>
</file>

<file path=docProps/app.xml><?xml version="1.0" encoding="utf-8"?>
<Properties xmlns="http://schemas.openxmlformats.org/officeDocument/2006/extended-properties" xmlns:vt="http://schemas.openxmlformats.org/officeDocument/2006/docPropsVTypes">
  <Template>Office Theme</Template>
  <TotalTime>11055</TotalTime>
  <Words>3658</Words>
  <Application>Microsoft Office PowerPoint</Application>
  <PresentationFormat>Widescreen</PresentationFormat>
  <Paragraphs>659</Paragraphs>
  <Slides>51</Slides>
  <Notes>26</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51</vt:i4>
      </vt:variant>
    </vt:vector>
  </HeadingPairs>
  <TitlesOfParts>
    <vt:vector size="67" baseType="lpstr">
      <vt:lpstr>ADRUK</vt:lpstr>
      <vt:lpstr>Aptos</vt:lpstr>
      <vt:lpstr>Arial</vt:lpstr>
      <vt:lpstr>Calibri</vt:lpstr>
      <vt:lpstr>Calibri Light</vt:lpstr>
      <vt:lpstr>Cambria</vt:lpstr>
      <vt:lpstr>Courier New</vt:lpstr>
      <vt:lpstr>Gentium Book Basic</vt:lpstr>
      <vt:lpstr>Georgia</vt:lpstr>
      <vt:lpstr>Lato</vt:lpstr>
      <vt:lpstr>Symbol</vt:lpstr>
      <vt:lpstr>Times New Roman</vt:lpstr>
      <vt:lpstr>Wingdings</vt:lpstr>
      <vt:lpstr>Office Theme</vt:lpstr>
      <vt:lpstr>1_Custom Design</vt:lpstr>
      <vt:lpstr>Custom Design</vt:lpstr>
      <vt:lpstr>RES special session 8  New developments in labour markets data  </vt:lpstr>
      <vt:lpstr>PowerPoint Presentation</vt:lpstr>
      <vt:lpstr>PowerPoint Presentation</vt:lpstr>
      <vt:lpstr>What is the WED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Illustrative research: PAYE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Illustrative research: MWS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ADRUK perspective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and future developments</vt:lpstr>
      <vt:lpstr>Wrapping up and discussion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Arusha McKenzie</dc:creator>
  <cp:lastModifiedBy>Felix Ritchie</cp:lastModifiedBy>
  <cp:revision>155</cp:revision>
  <dcterms:created xsi:type="dcterms:W3CDTF">2020-06-16T11:52:55Z</dcterms:created>
  <dcterms:modified xsi:type="dcterms:W3CDTF">2025-07-01T13:56:19Z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2024-07-16T11:10:38Z</vt:lpwstr>
  </property>
  <property fmtid="{D5CDD505-2E9C-101B-9397-08002B2CF9AE}" pid="4" name="MSIP_Label_06c24981-b6df-48f8-949b-0896357b9b03_Method">
    <vt:lpwstr>Standard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36eff8c8-67ed-4df7-bb31-ec57947f9d42</vt:lpwstr>
  </property>
  <property fmtid="{D5CDD505-2E9C-101B-9397-08002B2CF9AE}" pid="8" name="MSIP_Label_06c24981-b6df-48f8-949b-0896357b9b03_ContentBits">
    <vt:lpwstr>0</vt:lpwstr>
  </property>
</Properties>
</file>