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4"/>
  </p:sldMasterIdLst>
  <p:notesMasterIdLst>
    <p:notesMasterId r:id="rId21"/>
  </p:notesMasterIdLst>
  <p:sldIdLst>
    <p:sldId id="328" r:id="rId5"/>
    <p:sldId id="292" r:id="rId6"/>
    <p:sldId id="472" r:id="rId7"/>
    <p:sldId id="482" r:id="rId8"/>
    <p:sldId id="473" r:id="rId9"/>
    <p:sldId id="475" r:id="rId10"/>
    <p:sldId id="434" r:id="rId11"/>
    <p:sldId id="477" r:id="rId12"/>
    <p:sldId id="476" r:id="rId13"/>
    <p:sldId id="478" r:id="rId14"/>
    <p:sldId id="484" r:id="rId15"/>
    <p:sldId id="488" r:id="rId16"/>
    <p:sldId id="489" r:id="rId17"/>
    <p:sldId id="479" r:id="rId18"/>
    <p:sldId id="470" r:id="rId19"/>
    <p:sldId id="487" r:id="rId2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y Stokes" initials="LS" lastIdx="8" clrIdx="0">
    <p:extLst>
      <p:ext uri="{19B8F6BF-5375-455C-9EA6-DF929625EA0E}">
        <p15:presenceInfo xmlns:p15="http://schemas.microsoft.com/office/powerpoint/2012/main" userId="S::L.Stokes@niesr.ac.uk::a0ab6e77-0bdb-4e59-813f-bfd19a8a9081" providerId="AD"/>
      </p:ext>
    </p:extLst>
  </p:cmAuthor>
  <p:cmAuthor id="2" name="Van Phan" initials="VP" lastIdx="2" clrIdx="1">
    <p:extLst>
      <p:ext uri="{19B8F6BF-5375-455C-9EA6-DF929625EA0E}">
        <p15:presenceInfo xmlns:p15="http://schemas.microsoft.com/office/powerpoint/2012/main" userId="S-1-5-21-1659004503-492894223-725345543-635661" providerId="AD"/>
      </p:ext>
    </p:extLst>
  </p:cmAuthor>
  <p:cmAuthor id="3" name="Lucy Stokes - Project 2" initials="LS-P2" lastIdx="35" clrIdx="2">
    <p:extLst>
      <p:ext uri="{19B8F6BF-5375-455C-9EA6-DF929625EA0E}">
        <p15:presenceInfo xmlns:p15="http://schemas.microsoft.com/office/powerpoint/2012/main" userId="S-1-5-21-1352495143-2909336464-4135342180-5723" providerId="AD"/>
      </p:ext>
    </p:extLst>
  </p:cmAuthor>
  <p:cmAuthor id="4" name="Van Phan" initials="VP [2]" lastIdx="1" clrIdx="3">
    <p:extLst>
      <p:ext uri="{19B8F6BF-5375-455C-9EA6-DF929625EA0E}">
        <p15:presenceInfo xmlns:p15="http://schemas.microsoft.com/office/powerpoint/2012/main" userId="S-1-5-21-1352495143-2909336464-4135342180-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9393"/>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BB83E-B69A-2283-FA57-83E6F29DE74A}" v="170" dt="2023-04-17T15:08:24.675"/>
    <p1510:client id="{6CA57B79-563D-57ED-9817-1073C3032B0A}" v="5" dt="2023-04-26T14:13:28.013"/>
    <p1510:client id="{B29315D4-EF11-FCA9-88C9-5D4D9EE92C29}" v="16" dt="2023-04-26T15:44:18.597"/>
    <p1510:client id="{D3BAA05B-9FD8-F1D7-929B-883BD502D842}" v="174" dt="2023-05-09T23:02:13.578"/>
    <p1510:client id="{D9F485AB-3C4B-0870-BFAA-C52F749346D4}" v="15" dt="2023-04-17T13:35:36.101"/>
    <p1510:client id="{F58F51AC-00AE-8475-080E-E30467052D04}" v="1073" dt="2023-04-13T16:54:57.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251" autoAdjust="0"/>
  </p:normalViewPr>
  <p:slideViewPr>
    <p:cSldViewPr snapToGrid="0">
      <p:cViewPr varScale="1">
        <p:scale>
          <a:sx n="46" d="100"/>
          <a:sy n="46" d="100"/>
        </p:scale>
        <p:origin x="1348" y="44"/>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57"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5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rth, John" userId="S::john.forth@city.ac.uk::b9f29d11-3482-4036-a367-94fb17c1204b" providerId="AD" clId="Web-{D3BAA05B-9FD8-F1D7-929B-883BD502D842}"/>
    <pc:docChg chg="modSld">
      <pc:chgData name="Forth, John" userId="S::john.forth@city.ac.uk::b9f29d11-3482-4036-a367-94fb17c1204b" providerId="AD" clId="Web-{D3BAA05B-9FD8-F1D7-929B-883BD502D842}" dt="2023-05-09T23:04:33.416" v="1092"/>
      <pc:docMkLst>
        <pc:docMk/>
      </pc:docMkLst>
      <pc:sldChg chg="modSp">
        <pc:chgData name="Forth, John" userId="S::john.forth@city.ac.uk::b9f29d11-3482-4036-a367-94fb17c1204b" providerId="AD" clId="Web-{D3BAA05B-9FD8-F1D7-929B-883BD502D842}" dt="2023-05-09T23:00:42.040" v="886" actId="20577"/>
        <pc:sldMkLst>
          <pc:docMk/>
          <pc:sldMk cId="1882740496" sldId="330"/>
        </pc:sldMkLst>
        <pc:spChg chg="mod">
          <ac:chgData name="Forth, John" userId="S::john.forth@city.ac.uk::b9f29d11-3482-4036-a367-94fb17c1204b" providerId="AD" clId="Web-{D3BAA05B-9FD8-F1D7-929B-883BD502D842}" dt="2023-05-09T23:00:42.040" v="886" actId="20577"/>
          <ac:spMkLst>
            <pc:docMk/>
            <pc:sldMk cId="1882740496" sldId="330"/>
            <ac:spMk id="9" creationId="{39738D94-55A8-4F4E-95A4-9DD7A0B3B85E}"/>
          </ac:spMkLst>
        </pc:spChg>
      </pc:sldChg>
      <pc:sldChg chg="modSp modNotes">
        <pc:chgData name="Forth, John" userId="S::john.forth@city.ac.uk::b9f29d11-3482-4036-a367-94fb17c1204b" providerId="AD" clId="Web-{D3BAA05B-9FD8-F1D7-929B-883BD502D842}" dt="2023-05-09T23:04:33.416" v="1092"/>
        <pc:sldMkLst>
          <pc:docMk/>
          <pc:sldMk cId="294506110" sldId="342"/>
        </pc:sldMkLst>
        <pc:spChg chg="mod">
          <ac:chgData name="Forth, John" userId="S::john.forth@city.ac.uk::b9f29d11-3482-4036-a367-94fb17c1204b" providerId="AD" clId="Web-{D3BAA05B-9FD8-F1D7-929B-883BD502D842}" dt="2023-05-09T22:34:29.501" v="402" actId="20577"/>
          <ac:spMkLst>
            <pc:docMk/>
            <pc:sldMk cId="294506110" sldId="342"/>
            <ac:spMk id="9" creationId="{39738D94-55A8-4F4E-95A4-9DD7A0B3B85E}"/>
          </ac:spMkLst>
        </pc:spChg>
      </pc:sldChg>
      <pc:sldChg chg="modSp modNotes">
        <pc:chgData name="Forth, John" userId="S::john.forth@city.ac.uk::b9f29d11-3482-4036-a367-94fb17c1204b" providerId="AD" clId="Web-{D3BAA05B-9FD8-F1D7-929B-883BD502D842}" dt="2023-05-09T23:03:20.067" v="1038"/>
        <pc:sldMkLst>
          <pc:docMk/>
          <pc:sldMk cId="3469222616" sldId="366"/>
        </pc:sldMkLst>
        <pc:spChg chg="mod">
          <ac:chgData name="Forth, John" userId="S::john.forth@city.ac.uk::b9f29d11-3482-4036-a367-94fb17c1204b" providerId="AD" clId="Web-{D3BAA05B-9FD8-F1D7-929B-883BD502D842}" dt="2023-05-09T22:40:20.893" v="680" actId="20577"/>
          <ac:spMkLst>
            <pc:docMk/>
            <pc:sldMk cId="3469222616" sldId="366"/>
            <ac:spMk id="9" creationId="{39738D94-55A8-4F4E-95A4-9DD7A0B3B85E}"/>
          </ac:spMkLst>
        </pc:spChg>
      </pc:sldChg>
      <pc:sldChg chg="modNotes">
        <pc:chgData name="Forth, John" userId="S::john.forth@city.ac.uk::b9f29d11-3482-4036-a367-94fb17c1204b" providerId="AD" clId="Web-{D3BAA05B-9FD8-F1D7-929B-883BD502D842}" dt="2023-05-09T23:03:54.147" v="1051"/>
        <pc:sldMkLst>
          <pc:docMk/>
          <pc:sldMk cId="3710227919" sldId="375"/>
        </pc:sldMkLst>
      </pc:sldChg>
      <pc:sldChg chg="modNotes">
        <pc:chgData name="Forth, John" userId="S::john.forth@city.ac.uk::b9f29d11-3482-4036-a367-94fb17c1204b" providerId="AD" clId="Web-{D3BAA05B-9FD8-F1D7-929B-883BD502D842}" dt="2023-05-09T22:47:49.471" v="810"/>
        <pc:sldMkLst>
          <pc:docMk/>
          <pc:sldMk cId="2424209946" sldId="377"/>
        </pc:sldMkLst>
      </pc:sldChg>
      <pc:sldChg chg="modNotes">
        <pc:chgData name="Forth, John" userId="S::john.forth@city.ac.uk::b9f29d11-3482-4036-a367-94fb17c1204b" providerId="AD" clId="Web-{D3BAA05B-9FD8-F1D7-929B-883BD502D842}" dt="2023-05-09T22:49:04.195" v="854"/>
        <pc:sldMkLst>
          <pc:docMk/>
          <pc:sldMk cId="3940979423" sldId="378"/>
        </pc:sldMkLst>
      </pc:sldChg>
      <pc:sldChg chg="modNotes">
        <pc:chgData name="Forth, John" userId="S::john.forth@city.ac.uk::b9f29d11-3482-4036-a367-94fb17c1204b" providerId="AD" clId="Web-{D3BAA05B-9FD8-F1D7-929B-883BD502D842}" dt="2023-05-09T23:00:13.569" v="877"/>
        <pc:sldMkLst>
          <pc:docMk/>
          <pc:sldMk cId="1141795082" sldId="381"/>
        </pc:sldMkLst>
      </pc:sldChg>
      <pc:sldChg chg="modSp">
        <pc:chgData name="Forth, John" userId="S::john.forth@city.ac.uk::b9f29d11-3482-4036-a367-94fb17c1204b" providerId="AD" clId="Web-{D3BAA05B-9FD8-F1D7-929B-883BD502D842}" dt="2023-05-09T23:02:13.578" v="968" actId="20577"/>
        <pc:sldMkLst>
          <pc:docMk/>
          <pc:sldMk cId="852227399" sldId="394"/>
        </pc:sldMkLst>
        <pc:spChg chg="mod">
          <ac:chgData name="Forth, John" userId="S::john.forth@city.ac.uk::b9f29d11-3482-4036-a367-94fb17c1204b" providerId="AD" clId="Web-{D3BAA05B-9FD8-F1D7-929B-883BD502D842}" dt="2023-05-09T23:02:13.578" v="968" actId="20577"/>
          <ac:spMkLst>
            <pc:docMk/>
            <pc:sldMk cId="852227399" sldId="394"/>
            <ac:spMk id="9" creationId="{39738D94-55A8-4F4E-95A4-9DD7A0B3B85E}"/>
          </ac:spMkLst>
        </pc:spChg>
      </pc:sldChg>
      <pc:sldChg chg="modNotes">
        <pc:chgData name="Forth, John" userId="S::john.forth@city.ac.uk::b9f29d11-3482-4036-a367-94fb17c1204b" providerId="AD" clId="Web-{D3BAA05B-9FD8-F1D7-929B-883BD502D842}" dt="2023-05-09T23:02:01.030" v="961"/>
        <pc:sldMkLst>
          <pc:docMk/>
          <pc:sldMk cId="1832746350" sldId="410"/>
        </pc:sldMkLst>
      </pc:sldChg>
      <pc:sldChg chg="modNotes">
        <pc:chgData name="Forth, John" userId="S::john.forth@city.ac.uk::b9f29d11-3482-4036-a367-94fb17c1204b" providerId="AD" clId="Web-{D3BAA05B-9FD8-F1D7-929B-883BD502D842}" dt="2023-05-09T22:26:59.235" v="25"/>
        <pc:sldMkLst>
          <pc:docMk/>
          <pc:sldMk cId="670117057" sldId="445"/>
        </pc:sldMkLst>
      </pc:sldChg>
      <pc:sldChg chg="modNotes">
        <pc:chgData name="Forth, John" userId="S::john.forth@city.ac.uk::b9f29d11-3482-4036-a367-94fb17c1204b" providerId="AD" clId="Web-{D3BAA05B-9FD8-F1D7-929B-883BD502D842}" dt="2023-05-09T22:27:19.033" v="39"/>
        <pc:sldMkLst>
          <pc:docMk/>
          <pc:sldMk cId="518024353" sldId="446"/>
        </pc:sldMkLst>
      </pc:sldChg>
      <pc:sldChg chg="modNotes">
        <pc:chgData name="Forth, John" userId="S::john.forth@city.ac.uk::b9f29d11-3482-4036-a367-94fb17c1204b" providerId="AD" clId="Web-{D3BAA05B-9FD8-F1D7-929B-883BD502D842}" dt="2023-05-09T22:30:20.312" v="175"/>
        <pc:sldMkLst>
          <pc:docMk/>
          <pc:sldMk cId="2824815363" sldId="44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5762147-658B-4E0A-91AF-44B6E4F5C8DB}" type="datetimeFigureOut">
              <a:rPr lang="en-GB" smtClean="0"/>
              <a:t>16/07/2024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718F783-9690-4531-897D-B7522B5B0317}" type="slidenum">
              <a:rPr lang="en-GB" smtClean="0"/>
              <a:t>‹#›</a:t>
            </a:fld>
            <a:endParaRPr lang="en-GB"/>
          </a:p>
        </p:txBody>
      </p:sp>
    </p:spTree>
    <p:extLst>
      <p:ext uri="{BB962C8B-B14F-4D97-AF65-F5344CB8AC3E}">
        <p14:creationId xmlns:p14="http://schemas.microsoft.com/office/powerpoint/2010/main" val="1969445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F718F783-9690-4531-897D-B7522B5B0317}" type="slidenum">
              <a:rPr lang="en-GB" smtClean="0"/>
              <a:t>1</a:t>
            </a:fld>
            <a:endParaRPr lang="en-GB"/>
          </a:p>
        </p:txBody>
      </p:sp>
    </p:spTree>
    <p:extLst>
      <p:ext uri="{BB962C8B-B14F-4D97-AF65-F5344CB8AC3E}">
        <p14:creationId xmlns:p14="http://schemas.microsoft.com/office/powerpoint/2010/main" val="343592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2</a:t>
            </a:fld>
            <a:endParaRPr lang="en-GB"/>
          </a:p>
        </p:txBody>
      </p:sp>
    </p:spTree>
    <p:extLst>
      <p:ext uri="{BB962C8B-B14F-4D97-AF65-F5344CB8AC3E}">
        <p14:creationId xmlns:p14="http://schemas.microsoft.com/office/powerpoint/2010/main" val="220251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Giupponi</a:t>
            </a:r>
            <a:r>
              <a:rPr lang="en-GB" sz="1200" kern="1200" dirty="0" smtClean="0">
                <a:solidFill>
                  <a:schemeClr val="tx1"/>
                </a:solidFill>
                <a:effectLst/>
                <a:latin typeface="+mn-lt"/>
                <a:ea typeface="+mn-ea"/>
                <a:cs typeface="+mn-cs"/>
              </a:rPr>
              <a:t> et al use a bunching estimator</a:t>
            </a:r>
            <a:r>
              <a:rPr lang="en-GB" sz="1200" kern="1200" baseline="0" dirty="0" smtClean="0">
                <a:solidFill>
                  <a:schemeClr val="tx1"/>
                </a:solidFill>
                <a:effectLst/>
                <a:latin typeface="+mn-lt"/>
                <a:ea typeface="+mn-ea"/>
                <a:cs typeface="+mn-cs"/>
              </a:rPr>
              <a:t> to</a:t>
            </a:r>
            <a:r>
              <a:rPr lang="en-GB" sz="1200" kern="1200" dirty="0" smtClean="0">
                <a:solidFill>
                  <a:schemeClr val="tx1"/>
                </a:solidFill>
                <a:effectLst/>
                <a:latin typeface="+mn-lt"/>
                <a:ea typeface="+mn-ea"/>
                <a:cs typeface="+mn-cs"/>
              </a:rPr>
              <a:t> look at impact of introduction of NLW on the number</a:t>
            </a:r>
            <a:r>
              <a:rPr lang="en-GB" sz="1200" kern="1200" baseline="0" dirty="0" smtClean="0">
                <a:solidFill>
                  <a:schemeClr val="tx1"/>
                </a:solidFill>
                <a:effectLst/>
                <a:latin typeface="+mn-lt"/>
                <a:ea typeface="+mn-ea"/>
                <a:cs typeface="+mn-cs"/>
              </a:rPr>
              <a:t> of jobs at different points in the wage distribution</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If</a:t>
            </a:r>
            <a:r>
              <a:rPr lang="en-GB" sz="1200" kern="1200" baseline="0" dirty="0" smtClean="0">
                <a:solidFill>
                  <a:schemeClr val="tx1"/>
                </a:solidFill>
                <a:effectLst/>
                <a:latin typeface="+mn-lt"/>
                <a:ea typeface="+mn-ea"/>
                <a:cs typeface="+mn-cs"/>
              </a:rPr>
              <a:t> no employment effects, how have employers adjusted? Raised prices, increased effort or reduced profits. Any </a:t>
            </a:r>
            <a:r>
              <a:rPr lang="en-GB" sz="1200" kern="1200" dirty="0" smtClean="0">
                <a:solidFill>
                  <a:schemeClr val="tx1"/>
                </a:solidFill>
                <a:effectLst/>
                <a:latin typeface="+mn-lt"/>
                <a:ea typeface="+mn-ea"/>
                <a:cs typeface="+mn-cs"/>
              </a:rPr>
              <a:t>negative employment effects that have been found tend to be limited to female part-time workers. Many of these work in retail, where competitive conditions make price rises difficult</a:t>
            </a:r>
            <a:r>
              <a:rPr lang="en-GB" sz="1200" kern="1200" baseline="0" dirty="0" smtClean="0">
                <a:solidFill>
                  <a:schemeClr val="tx1"/>
                </a:solidFill>
                <a:effectLst/>
                <a:latin typeface="+mn-lt"/>
                <a:ea typeface="+mn-ea"/>
                <a:cs typeface="+mn-cs"/>
              </a:rPr>
              <a:t> and there are clear </a:t>
            </a:r>
            <a:r>
              <a:rPr lang="en-GB" sz="1200" kern="1200" dirty="0" smtClean="0">
                <a:solidFill>
                  <a:schemeClr val="tx1"/>
                </a:solidFill>
                <a:effectLst/>
                <a:latin typeface="+mn-lt"/>
                <a:ea typeface="+mn-ea"/>
                <a:cs typeface="+mn-cs"/>
              </a:rPr>
              <a:t>opportunities for K/L substitution.</a:t>
            </a:r>
            <a:r>
              <a:rPr lang="en-GB" sz="1200" kern="1200" baseline="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3</a:t>
            </a:fld>
            <a:endParaRPr lang="en-GB"/>
          </a:p>
        </p:txBody>
      </p:sp>
    </p:spTree>
    <p:extLst>
      <p:ext uri="{BB962C8B-B14F-4D97-AF65-F5344CB8AC3E}">
        <p14:creationId xmlns:p14="http://schemas.microsoft.com/office/powerpoint/2010/main" val="96825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Note</a:t>
            </a:r>
            <a:r>
              <a:rPr lang="en-GB" baseline="0" dirty="0" smtClean="0"/>
              <a:t> a LATE, because that would be estimated only for those whose wages actually go up to the new NMW</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4</a:t>
            </a:fld>
            <a:endParaRPr lang="en-GB"/>
          </a:p>
        </p:txBody>
      </p:sp>
    </p:spTree>
    <p:extLst>
      <p:ext uri="{BB962C8B-B14F-4D97-AF65-F5344CB8AC3E}">
        <p14:creationId xmlns:p14="http://schemas.microsoft.com/office/powerpoint/2010/main" val="2101052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1175" y="419100"/>
            <a:ext cx="5954713" cy="3351213"/>
          </a:xfrm>
        </p:spPr>
      </p:sp>
      <p:sp>
        <p:nvSpPr>
          <p:cNvPr id="3" name="Notes Placeholder 2"/>
          <p:cNvSpPr>
            <a:spLocks noGrp="1"/>
          </p:cNvSpPr>
          <p:nvPr>
            <p:ph type="body" idx="1"/>
          </p:nvPr>
        </p:nvSpPr>
        <p:spPr>
          <a:xfrm>
            <a:off x="657388" y="4203502"/>
            <a:ext cx="5438140" cy="462936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Follow the black line – shows uprating</a:t>
            </a:r>
            <a:r>
              <a:rPr lang="en-GB" baseline="0" dirty="0" smtClean="0"/>
              <a:t> each October. Typically 10-20p each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Oct 2015 was the last time that the wage floor was uprated in October. Increase of 20p to £6.70 (around 7.85 Euros)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At this point, </a:t>
            </a:r>
            <a:r>
              <a:rPr lang="en-GB" baseline="0" dirty="0" err="1" smtClean="0"/>
              <a:t>gov</a:t>
            </a:r>
            <a:r>
              <a:rPr lang="en-GB" baseline="0" dirty="0" smtClean="0"/>
              <a:t> announced wage floor would rise in April from now on. And announced that in April 2016, minimum wage for workers aged 25+ would increase from £6.70 to £7.20. This new rate for workers aged 25+ would be called the National Living Wage. Younger workers would see more modest increases. </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We are focusing on what happened in 2016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Red lines show the dates for</a:t>
            </a:r>
            <a:r>
              <a:rPr lang="en-GB" baseline="0" dirty="0" smtClean="0"/>
              <a:t> which we have observations on low wage workers (essentially each April).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Because the policy was announced in October, and there may be anticipation effects, we are going to assume introduced in 2015/16. But because of possibility of delayed reaction, also look at 2016/17. Compare with 2013/14 and 2014/15.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Note that the wage floor changes each year. So effectively comparing impact of large increase with impact of smaller increases in other adjacent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Later changes: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Apr 2021 – extended to 23+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Apr 2024 – extended to 21+</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5</a:t>
            </a:fld>
            <a:endParaRPr lang="en-GB"/>
          </a:p>
        </p:txBody>
      </p:sp>
    </p:spTree>
    <p:extLst>
      <p:ext uri="{BB962C8B-B14F-4D97-AF65-F5344CB8AC3E}">
        <p14:creationId xmlns:p14="http://schemas.microsoft.com/office/powerpoint/2010/main" val="33344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Focus on workers in employee jobs at t and t+1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Allows us to home in on job-to-job mobility for those who remain in</a:t>
            </a:r>
            <a:r>
              <a:rPr lang="en-GB" baseline="0" dirty="0" smtClean="0"/>
              <a:t> work</a:t>
            </a:r>
            <a:r>
              <a:rPr lang="en-GB" dirty="0" smtClean="0"/>
              <a:t>. Other papers look at dis-employment (</a:t>
            </a:r>
            <a:r>
              <a:rPr lang="en-GB" dirty="0" err="1" smtClean="0"/>
              <a:t>Giupponi</a:t>
            </a:r>
            <a:r>
              <a:rPr lang="en-GB" dirty="0" smtClean="0"/>
              <a:t>),</a:t>
            </a:r>
            <a:r>
              <a:rPr lang="en-GB" baseline="0" dirty="0" smtClean="0"/>
              <a:t> or transitions to other states (e.g. unemployment, inactivity).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We focus on the comparative advantage of ASHE, which is that it has a clean firm ID.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One limitation is panel attrition. We test sensitivity to use of WED </a:t>
            </a:r>
            <a:r>
              <a:rPr lang="en-GB" baseline="0" dirty="0" err="1" smtClean="0"/>
              <a:t>longit</a:t>
            </a:r>
            <a:r>
              <a:rPr lang="en-GB" baseline="0" dirty="0" smtClean="0"/>
              <a:t> weights. </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6</a:t>
            </a:fld>
            <a:endParaRPr lang="en-GB"/>
          </a:p>
        </p:txBody>
      </p:sp>
    </p:spTree>
    <p:extLst>
      <p:ext uri="{BB962C8B-B14F-4D97-AF65-F5344CB8AC3E}">
        <p14:creationId xmlns:p14="http://schemas.microsoft.com/office/powerpoint/2010/main" val="173740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1175" y="419100"/>
            <a:ext cx="5954713" cy="3351213"/>
          </a:xfrm>
        </p:spPr>
      </p:sp>
      <p:sp>
        <p:nvSpPr>
          <p:cNvPr id="3" name="Notes Placeholder 2"/>
          <p:cNvSpPr>
            <a:spLocks noGrp="1"/>
          </p:cNvSpPr>
          <p:nvPr>
            <p:ph type="body" idx="1"/>
          </p:nvPr>
        </p:nvSpPr>
        <p:spPr>
          <a:xfrm>
            <a:off x="657388" y="4203502"/>
            <a:ext cx="5438140" cy="462936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Substantial</a:t>
            </a:r>
            <a:r>
              <a:rPr lang="en-GB" baseline="0" dirty="0" smtClean="0"/>
              <a:t> equalisation of wages</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7</a:t>
            </a:fld>
            <a:endParaRPr lang="en-GB"/>
          </a:p>
        </p:txBody>
      </p:sp>
    </p:spTree>
    <p:extLst>
      <p:ext uri="{BB962C8B-B14F-4D97-AF65-F5344CB8AC3E}">
        <p14:creationId xmlns:p14="http://schemas.microsoft.com/office/powerpoint/2010/main" val="1655092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Two periods before the policy change</a:t>
            </a:r>
            <a:r>
              <a:rPr lang="en-GB" baseline="0" dirty="0" smtClean="0"/>
              <a:t> and two after. Go back to slide 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Note: Intro of NLW relative to other NMW rises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Controls: we have six specifications, ultimately. Our preferred specs (IV) and (VI).</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8</a:t>
            </a:fld>
            <a:endParaRPr lang="en-GB"/>
          </a:p>
        </p:txBody>
      </p:sp>
    </p:spTree>
    <p:extLst>
      <p:ext uri="{BB962C8B-B14F-4D97-AF65-F5344CB8AC3E}">
        <p14:creationId xmlns:p14="http://schemas.microsoft.com/office/powerpoint/2010/main" val="2781734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1175" y="419100"/>
            <a:ext cx="5954713" cy="3351213"/>
          </a:xfrm>
        </p:spPr>
      </p:sp>
      <p:sp>
        <p:nvSpPr>
          <p:cNvPr id="3" name="Notes Placeholder 2"/>
          <p:cNvSpPr>
            <a:spLocks noGrp="1"/>
          </p:cNvSpPr>
          <p:nvPr>
            <p:ph type="body" idx="1"/>
          </p:nvPr>
        </p:nvSpPr>
        <p:spPr>
          <a:xfrm>
            <a:off x="657388" y="4203502"/>
            <a:ext cx="5438140" cy="462936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We have an extra year in these charts – ignore. Not in regressions.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We first check that wages did actually increase as</a:t>
            </a:r>
            <a:r>
              <a:rPr lang="en-GB" baseline="0" dirty="0" smtClean="0"/>
              <a:t> a result of the rising wage floor – test of compliance with the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Application of weights doesn’t change the picture – true for regression analysis too</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9</a:t>
            </a:fld>
            <a:endParaRPr lang="en-GB"/>
          </a:p>
        </p:txBody>
      </p:sp>
    </p:spTree>
    <p:extLst>
      <p:ext uri="{BB962C8B-B14F-4D97-AF65-F5344CB8AC3E}">
        <p14:creationId xmlns:p14="http://schemas.microsoft.com/office/powerpoint/2010/main" val="4089182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smtClean="0"/>
              <a:t>DiD</a:t>
            </a:r>
            <a:r>
              <a:rPr lang="en-GB" baseline="0" dirty="0" smtClean="0"/>
              <a:t> of log wage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Beta shows difference between treated and control in ref period (2014/15). Small</a:t>
            </a:r>
            <a:r>
              <a:rPr lang="en-GB" baseline="0" dirty="0" smtClean="0"/>
              <a:t> and </a:t>
            </a:r>
            <a:r>
              <a:rPr lang="en-GB" baseline="0" dirty="0" err="1" smtClean="0"/>
              <a:t>n.s</a:t>
            </a:r>
            <a:r>
              <a:rPr lang="en-GB" baseline="0" dirty="0" smtClean="0"/>
              <a:t>.</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Delta1 shows whether that is</a:t>
            </a:r>
            <a:r>
              <a:rPr lang="en-GB" baseline="0" dirty="0" smtClean="0"/>
              <a:t> different in previous year. This interaction is small and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Delta2 shows whether it is different in year when NLW introduced. Here, large positive.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Delta3: shows year after that (smaller hike again). Small and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Col</a:t>
            </a:r>
            <a:r>
              <a:rPr lang="en-GB" baseline="0" dirty="0" smtClean="0"/>
              <a:t> IV is our preferred spec. Same pattern.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Col VI adds firm FE. </a:t>
            </a:r>
            <a:r>
              <a:rPr lang="en-GB" dirty="0" err="1" smtClean="0"/>
              <a:t>DiD</a:t>
            </a:r>
            <a:r>
              <a:rPr lang="en-GB" baseline="0" dirty="0" smtClean="0"/>
              <a:t> </a:t>
            </a:r>
            <a:r>
              <a:rPr lang="en-GB" baseline="0" dirty="0" err="1" smtClean="0"/>
              <a:t>coeff</a:t>
            </a:r>
            <a:r>
              <a:rPr lang="en-GB" baseline="0" dirty="0" smtClean="0"/>
              <a:t> is a bit smaller. Implies some </a:t>
            </a:r>
            <a:r>
              <a:rPr lang="en-GB" baseline="0" dirty="0" err="1" smtClean="0"/>
              <a:t>spillovers</a:t>
            </a:r>
            <a:r>
              <a:rPr lang="en-GB" baseline="0" dirty="0" smtClean="0"/>
              <a:t> within firms. </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10</a:t>
            </a:fld>
            <a:endParaRPr lang="en-GB"/>
          </a:p>
        </p:txBody>
      </p:sp>
    </p:spTree>
    <p:extLst>
      <p:ext uri="{BB962C8B-B14F-4D97-AF65-F5344CB8AC3E}">
        <p14:creationId xmlns:p14="http://schemas.microsoft.com/office/powerpoint/2010/main" val="1222415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Focus on column IV</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Beta: Mobility is higher among treated than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Delta1:</a:t>
            </a:r>
            <a:r>
              <a:rPr lang="en-GB" baseline="0" dirty="0" smtClean="0"/>
              <a:t> small and </a:t>
            </a:r>
            <a:r>
              <a:rPr lang="en-GB" baseline="0" dirty="0" err="1" smtClean="0"/>
              <a:t>n.s</a:t>
            </a:r>
            <a:r>
              <a:rPr lang="en-GB" baseline="0" dirty="0" smtClean="0"/>
              <a:t>. (parallel trends)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Delta2: negative but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Delta3: slightly larger (indicative of delayed effect). But still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Column VI: with Firm FEs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Delta3 very close to zero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Delta4 negative but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Conclusion: some indication of reduction in mobility, but can’t reject null of no effect</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11</a:t>
            </a:fld>
            <a:endParaRPr lang="en-GB"/>
          </a:p>
        </p:txBody>
      </p:sp>
    </p:spTree>
    <p:extLst>
      <p:ext uri="{BB962C8B-B14F-4D97-AF65-F5344CB8AC3E}">
        <p14:creationId xmlns:p14="http://schemas.microsoft.com/office/powerpoint/2010/main" val="1600609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12</a:t>
            </a:fld>
            <a:endParaRPr lang="en-GB"/>
          </a:p>
        </p:txBody>
      </p:sp>
    </p:spTree>
    <p:extLst>
      <p:ext uri="{BB962C8B-B14F-4D97-AF65-F5344CB8AC3E}">
        <p14:creationId xmlns:p14="http://schemas.microsoft.com/office/powerpoint/2010/main" val="924318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92 includes cleaning</a:t>
            </a:r>
            <a:r>
              <a:rPr lang="en-GB" baseline="0" dirty="0" smtClean="0"/>
              <a:t> &amp;</a:t>
            </a:r>
            <a:r>
              <a:rPr lang="en-GB" dirty="0" smtClean="0"/>
              <a:t> security</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13</a:t>
            </a:fld>
            <a:endParaRPr lang="en-GB"/>
          </a:p>
        </p:txBody>
      </p:sp>
    </p:spTree>
    <p:extLst>
      <p:ext uri="{BB962C8B-B14F-4D97-AF65-F5344CB8AC3E}">
        <p14:creationId xmlns:p14="http://schemas.microsoft.com/office/powerpoint/2010/main" val="1589058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14</a:t>
            </a:fld>
            <a:endParaRPr lang="en-GB"/>
          </a:p>
        </p:txBody>
      </p:sp>
    </p:spTree>
    <p:extLst>
      <p:ext uri="{BB962C8B-B14F-4D97-AF65-F5344CB8AC3E}">
        <p14:creationId xmlns:p14="http://schemas.microsoft.com/office/powerpoint/2010/main" val="4078886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718F783-9690-4531-897D-B7522B5B0317}" type="slidenum">
              <a:rPr lang="en-GB" smtClean="0"/>
              <a:t>15</a:t>
            </a:fld>
            <a:endParaRPr lang="en-GB"/>
          </a:p>
        </p:txBody>
      </p:sp>
    </p:spTree>
    <p:extLst>
      <p:ext uri="{BB962C8B-B14F-4D97-AF65-F5344CB8AC3E}">
        <p14:creationId xmlns:p14="http://schemas.microsoft.com/office/powerpoint/2010/main" val="2871587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Focus on column IV</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Beta: Mobility is higher among treated than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Delta1:</a:t>
            </a:r>
            <a:r>
              <a:rPr lang="en-GB" baseline="0" dirty="0" smtClean="0"/>
              <a:t> small and </a:t>
            </a:r>
            <a:r>
              <a:rPr lang="en-GB" baseline="0" dirty="0" err="1" smtClean="0"/>
              <a:t>n.s</a:t>
            </a:r>
            <a:r>
              <a:rPr lang="en-GB" baseline="0" dirty="0" smtClean="0"/>
              <a:t>. (parallel trends)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Delta2: negative but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Delta3: slightly larger (indicative of delayed effect). But still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Column VI: with Firm FEs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Delta3 very close to zero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Delta4 negative but </a:t>
            </a:r>
            <a:r>
              <a:rPr lang="en-GB" baseline="0" dirty="0" err="1" smtClean="0"/>
              <a:t>n.s</a:t>
            </a:r>
            <a:r>
              <a:rPr lang="en-GB"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Conclusion: some indication of reduction in mobility, but can’t reject null of no effect</a:t>
            </a:r>
            <a:endParaRPr lang="en-GB" dirty="0"/>
          </a:p>
        </p:txBody>
      </p:sp>
      <p:sp>
        <p:nvSpPr>
          <p:cNvPr id="4" name="Slide Number Placeholder 3"/>
          <p:cNvSpPr>
            <a:spLocks noGrp="1"/>
          </p:cNvSpPr>
          <p:nvPr>
            <p:ph type="sldNum" sz="quarter" idx="5"/>
          </p:nvPr>
        </p:nvSpPr>
        <p:spPr/>
        <p:txBody>
          <a:bodyPr/>
          <a:lstStyle/>
          <a:p>
            <a:fld id="{F718F783-9690-4531-897D-B7522B5B0317}" type="slidenum">
              <a:rPr lang="en-GB" smtClean="0"/>
              <a:t>16</a:t>
            </a:fld>
            <a:endParaRPr lang="en-GB"/>
          </a:p>
        </p:txBody>
      </p:sp>
    </p:spTree>
    <p:extLst>
      <p:ext uri="{BB962C8B-B14F-4D97-AF65-F5344CB8AC3E}">
        <p14:creationId xmlns:p14="http://schemas.microsoft.com/office/powerpoint/2010/main" val="338281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gif"/><Relationship Id="rId5" Type="http://schemas.openxmlformats.org/officeDocument/2006/relationships/image" Target="../media/image4.jpe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9B397D-E9E1-4148-B4EE-F4214BAC4E04}"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59665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9B397D-E9E1-4148-B4EE-F4214BAC4E04}"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2875748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9B397D-E9E1-4148-B4EE-F4214BAC4E04}"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197246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9B397D-E9E1-4148-B4EE-F4214BAC4E04}"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420757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9B397D-E9E1-4148-B4EE-F4214BAC4E04}" type="datetimeFigureOut">
              <a:rPr lang="en-GB" smtClean="0"/>
              <a:t>16/07/2024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3495915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9B397D-E9E1-4148-B4EE-F4214BAC4E04}" type="datetimeFigureOut">
              <a:rPr lang="en-GB" smtClean="0"/>
              <a:t>16/07/2024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63238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9B397D-E9E1-4148-B4EE-F4214BAC4E04}" type="datetimeFigureOut">
              <a:rPr lang="en-GB" smtClean="0"/>
              <a:t>16/07/2024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1021297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9B397D-E9E1-4148-B4EE-F4214BAC4E04}"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41877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9B397D-E9E1-4148-B4EE-F4214BAC4E04}"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1514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9B397D-E9E1-4148-B4EE-F4214BAC4E04}"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2440804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9B397D-E9E1-4148-B4EE-F4214BAC4E04}"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353645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88843" y="5844209"/>
            <a:ext cx="10386392" cy="877268"/>
          </a:xfrm>
        </p:spPr>
        <p:txBody>
          <a:bodyPr/>
          <a:lstStyle/>
          <a:p>
            <a:endParaRPr lang="en-GB"/>
          </a:p>
        </p:txBody>
      </p:sp>
      <p:pic>
        <p:nvPicPr>
          <p:cNvPr id="5" name="Picture 4">
            <a:extLst>
              <a:ext uri="{FF2B5EF4-FFF2-40B4-BE49-F238E27FC236}">
                <a16:creationId xmlns:a16="http://schemas.microsoft.com/office/drawing/2014/main" id="{2F263504-108F-4D2F-935F-40AE5D51A0A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48" t="20044" r="4189" b="25874"/>
          <a:stretch/>
        </p:blipFill>
        <p:spPr>
          <a:xfrm>
            <a:off x="0" y="136523"/>
            <a:ext cx="2794956" cy="680720"/>
          </a:xfrm>
          <a:prstGeom prst="rect">
            <a:avLst/>
          </a:prstGeom>
        </p:spPr>
      </p:pic>
      <p:pic>
        <p:nvPicPr>
          <p:cNvPr id="8" name="Picture 7">
            <a:extLst>
              <a:ext uri="{FF2B5EF4-FFF2-40B4-BE49-F238E27FC236}">
                <a16:creationId xmlns:a16="http://schemas.microsoft.com/office/drawing/2014/main" id="{57D224CC-E8C4-48B9-A885-B9821D5E29F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9148" y="6092845"/>
            <a:ext cx="1796102" cy="628632"/>
          </a:xfrm>
          <a:prstGeom prst="rect">
            <a:avLst/>
          </a:prstGeom>
        </p:spPr>
      </p:pic>
      <p:pic>
        <p:nvPicPr>
          <p:cNvPr id="10" name="Picture 9">
            <a:extLst>
              <a:ext uri="{FF2B5EF4-FFF2-40B4-BE49-F238E27FC236}">
                <a16:creationId xmlns:a16="http://schemas.microsoft.com/office/drawing/2014/main" id="{D69AC95C-9D3C-4C2A-9C76-6EB613EAB788}"/>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885554" y="6092845"/>
            <a:ext cx="1023730" cy="583819"/>
          </a:xfrm>
          <a:prstGeom prst="rect">
            <a:avLst/>
          </a:prstGeom>
        </p:spPr>
      </p:pic>
      <p:pic>
        <p:nvPicPr>
          <p:cNvPr id="12" name="Picture 11">
            <a:extLst>
              <a:ext uri="{FF2B5EF4-FFF2-40B4-BE49-F238E27FC236}">
                <a16:creationId xmlns:a16="http://schemas.microsoft.com/office/drawing/2014/main" id="{BCB2009B-B273-4193-BE06-44E4E9106E4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7013" r="8109" b="12522"/>
          <a:stretch/>
        </p:blipFill>
        <p:spPr>
          <a:xfrm>
            <a:off x="2992326" y="5844208"/>
            <a:ext cx="748317" cy="877268"/>
          </a:xfrm>
          <a:prstGeom prst="rect">
            <a:avLst/>
          </a:prstGeom>
        </p:spPr>
      </p:pic>
      <p:pic>
        <p:nvPicPr>
          <p:cNvPr id="14" name="Picture 13">
            <a:extLst>
              <a:ext uri="{FF2B5EF4-FFF2-40B4-BE49-F238E27FC236}">
                <a16:creationId xmlns:a16="http://schemas.microsoft.com/office/drawing/2014/main" id="{2AFD45E1-0662-488C-9DF7-3FAF40D927F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790338" y="6092845"/>
            <a:ext cx="1351101" cy="599010"/>
          </a:xfrm>
          <a:prstGeom prst="rect">
            <a:avLst/>
          </a:prstGeom>
        </p:spPr>
      </p:pic>
      <p:pic>
        <p:nvPicPr>
          <p:cNvPr id="16" name="Picture 15">
            <a:extLst>
              <a:ext uri="{FF2B5EF4-FFF2-40B4-BE49-F238E27FC236}">
                <a16:creationId xmlns:a16="http://schemas.microsoft.com/office/drawing/2014/main" id="{D029A8F1-C505-45A9-B9A9-A243DFA9FED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91134" y="6092846"/>
            <a:ext cx="1656522" cy="568264"/>
          </a:xfrm>
          <a:prstGeom prst="rect">
            <a:avLst/>
          </a:prstGeom>
        </p:spPr>
      </p:pic>
      <p:sp>
        <p:nvSpPr>
          <p:cNvPr id="4" name="Content Placeholder 3">
            <a:extLst>
              <a:ext uri="{FF2B5EF4-FFF2-40B4-BE49-F238E27FC236}">
                <a16:creationId xmlns:a16="http://schemas.microsoft.com/office/drawing/2014/main" id="{4BB213CB-5E6B-4CC7-9C2E-ECAEB95B261C}"/>
              </a:ext>
            </a:extLst>
          </p:cNvPr>
          <p:cNvSpPr>
            <a:spLocks noGrp="1"/>
          </p:cNvSpPr>
          <p:nvPr>
            <p:ph sz="quarter" idx="11"/>
          </p:nvPr>
        </p:nvSpPr>
        <p:spPr>
          <a:xfrm>
            <a:off x="139700" y="885825"/>
            <a:ext cx="10531475" cy="4779963"/>
          </a:xfrm>
        </p:spPr>
        <p:txBody>
          <a:bodyPr/>
          <a:lstStyle/>
          <a:p>
            <a:pPr lvl="0"/>
            <a:endParaRPr lang="en-GB"/>
          </a:p>
        </p:txBody>
      </p:sp>
      <p:pic>
        <p:nvPicPr>
          <p:cNvPr id="13" name="Picture 12" descr="University of Stirling Logo">
            <a:extLst>
              <a:ext uri="{FF2B5EF4-FFF2-40B4-BE49-F238E27FC236}">
                <a16:creationId xmlns:a16="http://schemas.microsoft.com/office/drawing/2014/main" id="{330EEFF4-2F03-2B0A-A9CD-B0BD9FAE9BC7}"/>
              </a:ext>
            </a:extLst>
          </p:cNvPr>
          <p:cNvPicPr>
            <a:picLocks noChangeAspect="1"/>
          </p:cNvPicPr>
          <p:nvPr userDrawn="1"/>
        </p:nvPicPr>
        <p:blipFill rotWithShape="1">
          <a:blip r:embed="rId8"/>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7384460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88843" y="5844209"/>
            <a:ext cx="10386392" cy="877268"/>
          </a:xfrm>
        </p:spPr>
        <p:txBody>
          <a:bodyPr/>
          <a:lstStyle/>
          <a:p>
            <a:endParaRPr lang="en-GB"/>
          </a:p>
        </p:txBody>
      </p:sp>
      <p:pic>
        <p:nvPicPr>
          <p:cNvPr id="5" name="Picture 4">
            <a:extLst>
              <a:ext uri="{FF2B5EF4-FFF2-40B4-BE49-F238E27FC236}">
                <a16:creationId xmlns:a16="http://schemas.microsoft.com/office/drawing/2014/main" id="{2F263504-108F-4D2F-935F-40AE5D51A0A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48" t="20044" r="4189" b="25874"/>
          <a:stretch/>
        </p:blipFill>
        <p:spPr>
          <a:xfrm>
            <a:off x="0" y="136523"/>
            <a:ext cx="2794956" cy="680720"/>
          </a:xfrm>
          <a:prstGeom prst="rect">
            <a:avLst/>
          </a:prstGeom>
        </p:spPr>
      </p:pic>
      <p:sp>
        <p:nvSpPr>
          <p:cNvPr id="4" name="Content Placeholder 3">
            <a:extLst>
              <a:ext uri="{FF2B5EF4-FFF2-40B4-BE49-F238E27FC236}">
                <a16:creationId xmlns:a16="http://schemas.microsoft.com/office/drawing/2014/main" id="{4BB213CB-5E6B-4CC7-9C2E-ECAEB95B261C}"/>
              </a:ext>
            </a:extLst>
          </p:cNvPr>
          <p:cNvSpPr>
            <a:spLocks noGrp="1"/>
          </p:cNvSpPr>
          <p:nvPr>
            <p:ph sz="quarter" idx="11"/>
          </p:nvPr>
        </p:nvSpPr>
        <p:spPr>
          <a:xfrm>
            <a:off x="139700" y="885825"/>
            <a:ext cx="10531475" cy="4779963"/>
          </a:xfrm>
        </p:spPr>
        <p:txBody>
          <a:bodyPr/>
          <a:lstStyle/>
          <a:p>
            <a:pPr lvl="0"/>
            <a:endParaRPr lang="en-GB"/>
          </a:p>
        </p:txBody>
      </p:sp>
    </p:spTree>
    <p:extLst>
      <p:ext uri="{BB962C8B-B14F-4D97-AF65-F5344CB8AC3E}">
        <p14:creationId xmlns:p14="http://schemas.microsoft.com/office/powerpoint/2010/main" val="38627813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B397D-E9E1-4148-B4EE-F4214BAC4E04}" type="datetimeFigureOut">
              <a:rPr lang="en-GB" smtClean="0"/>
              <a:t>16/07/2024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595A3-1F26-4A8E-8454-EB775CAFFC88}" type="slidenum">
              <a:rPr lang="en-GB" smtClean="0"/>
              <a:t>‹#›</a:t>
            </a:fld>
            <a:endParaRPr lang="en-GB"/>
          </a:p>
        </p:txBody>
      </p:sp>
    </p:spTree>
    <p:extLst>
      <p:ext uri="{BB962C8B-B14F-4D97-AF65-F5344CB8AC3E}">
        <p14:creationId xmlns:p14="http://schemas.microsoft.com/office/powerpoint/2010/main" val="350483658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ons.metadata.works/browser/dataset?id=322"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www.iza.org/publications/dp/17132/the-impact-of-a-rising-wage-floor-on-labour-mobility-across-firms"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mailto:john.forth@city.ac.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B1F992-FDF8-4488-A088-FE39EE247B2C}"/>
              </a:ext>
            </a:extLst>
          </p:cNvPr>
          <p:cNvSpPr>
            <a:spLocks noGrp="1"/>
          </p:cNvSpPr>
          <p:nvPr>
            <p:ph sz="quarter" idx="11"/>
          </p:nvPr>
        </p:nvSpPr>
        <p:spPr>
          <a:xfrm>
            <a:off x="815598" y="1552073"/>
            <a:ext cx="10531475" cy="3680157"/>
          </a:xfrm>
        </p:spPr>
        <p:txBody>
          <a:bodyPr vert="horz" lIns="91440" tIns="45720" rIns="91440" bIns="45720" rtlCol="0" anchor="t">
            <a:normAutofit fontScale="92500" lnSpcReduction="20000"/>
          </a:bodyPr>
          <a:lstStyle/>
          <a:p>
            <a:pPr marL="0" indent="0" algn="ctr">
              <a:buNone/>
            </a:pPr>
            <a:r>
              <a:rPr lang="en-US" sz="3500" b="1" dirty="0" smtClean="0">
                <a:cs typeface="Calibri" panose="020F0502020204030204"/>
              </a:rPr>
              <a:t>The Impact of a Rising Wage Floor</a:t>
            </a:r>
          </a:p>
          <a:p>
            <a:pPr marL="0" indent="0" algn="ctr">
              <a:buNone/>
            </a:pPr>
            <a:r>
              <a:rPr lang="en-US" sz="3500" b="1" dirty="0" smtClean="0">
                <a:cs typeface="Calibri" panose="020F0502020204030204"/>
              </a:rPr>
              <a:t>On Labour Mobility Across Firms</a:t>
            </a:r>
            <a:endParaRPr lang="en-US" sz="3500" b="1" dirty="0">
              <a:cs typeface="Calibri" panose="020F0502020204030204"/>
            </a:endParaRPr>
          </a:p>
          <a:p>
            <a:pPr marL="0" indent="0" algn="ctr">
              <a:buNone/>
            </a:pPr>
            <a:endParaRPr lang="en-US" dirty="0">
              <a:cs typeface="Calibri" panose="020F0502020204030204"/>
            </a:endParaRPr>
          </a:p>
          <a:p>
            <a:pPr marL="0" indent="0" algn="ctr">
              <a:buNone/>
            </a:pPr>
            <a:r>
              <a:rPr lang="en-US" dirty="0" smtClean="0">
                <a:cs typeface="Calibri" panose="020F0502020204030204"/>
              </a:rPr>
              <a:t>John Forth, </a:t>
            </a:r>
            <a:r>
              <a:rPr lang="en-US" dirty="0">
                <a:cs typeface="Calibri" panose="020F0502020204030204"/>
              </a:rPr>
              <a:t>Carl </a:t>
            </a:r>
            <a:r>
              <a:rPr lang="en-US" dirty="0" smtClean="0">
                <a:cs typeface="Calibri" panose="020F0502020204030204"/>
              </a:rPr>
              <a:t>Singleton, Alex Bryson, </a:t>
            </a:r>
            <a:r>
              <a:rPr lang="en-US" dirty="0">
                <a:cs typeface="Calibri" panose="020F0502020204030204"/>
              </a:rPr>
              <a:t>Van Phan, </a:t>
            </a:r>
          </a:p>
          <a:p>
            <a:pPr marL="0" indent="0" algn="ctr">
              <a:buNone/>
            </a:pPr>
            <a:r>
              <a:rPr lang="en-US" dirty="0" smtClean="0">
                <a:cs typeface="Calibri" panose="020F0502020204030204"/>
              </a:rPr>
              <a:t>Felix Ritchie</a:t>
            </a:r>
            <a:r>
              <a:rPr lang="en-US" dirty="0">
                <a:cs typeface="Calibri" panose="020F0502020204030204"/>
              </a:rPr>
              <a:t>, </a:t>
            </a:r>
            <a:r>
              <a:rPr lang="en-US" dirty="0" smtClean="0">
                <a:cs typeface="Calibri" panose="020F0502020204030204"/>
              </a:rPr>
              <a:t>Lucy </a:t>
            </a:r>
            <a:r>
              <a:rPr lang="en-US" dirty="0">
                <a:cs typeface="Calibri" panose="020F0502020204030204"/>
              </a:rPr>
              <a:t>Stokes and Damian Whittard</a:t>
            </a:r>
          </a:p>
          <a:p>
            <a:pPr marL="0" indent="0" algn="ctr">
              <a:buNone/>
            </a:pPr>
            <a:endParaRPr lang="en-US" dirty="0">
              <a:cs typeface="Calibri" panose="020F0502020204030204"/>
            </a:endParaRPr>
          </a:p>
          <a:p>
            <a:pPr marL="0" indent="0" algn="ctr">
              <a:buNone/>
            </a:pPr>
            <a:r>
              <a:rPr lang="en-US" dirty="0" smtClean="0">
                <a:cs typeface="Calibri" panose="020F0502020204030204"/>
              </a:rPr>
              <a:t>WPEG Annual Conference</a:t>
            </a:r>
          </a:p>
          <a:p>
            <a:pPr marL="0" indent="0" algn="ctr">
              <a:buNone/>
            </a:pPr>
            <a:r>
              <a:rPr lang="en-US" dirty="0" smtClean="0">
                <a:cs typeface="Calibri" panose="020F0502020204030204"/>
              </a:rPr>
              <a:t>Sheffield</a:t>
            </a:r>
          </a:p>
          <a:p>
            <a:pPr marL="0" indent="0" algn="ctr">
              <a:buNone/>
            </a:pPr>
            <a:r>
              <a:rPr lang="en-US" smtClean="0">
                <a:cs typeface="Calibri" panose="020F0502020204030204"/>
              </a:rPr>
              <a:t>16 July 2024</a:t>
            </a:r>
            <a:endParaRPr lang="en-US" dirty="0">
              <a:cs typeface="Calibri" panose="020F0502020204030204"/>
            </a:endParaRPr>
          </a:p>
          <a:p>
            <a:pPr marL="0" indent="0" algn="ctr">
              <a:buNone/>
            </a:pPr>
            <a:endParaRPr lang="en-US" dirty="0">
              <a:cs typeface="Calibri" panose="020F0502020204030204"/>
            </a:endParaRPr>
          </a:p>
        </p:txBody>
      </p:sp>
    </p:spTree>
    <p:extLst>
      <p:ext uri="{BB962C8B-B14F-4D97-AF65-F5344CB8AC3E}">
        <p14:creationId xmlns:p14="http://schemas.microsoft.com/office/powerpoint/2010/main" val="2901376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Acknowledgements and disclaimer</a:t>
            </a:r>
            <a:endParaRPr lang="en-US"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7" y="1281153"/>
            <a:ext cx="10515600"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defRPr/>
            </a:pPr>
            <a:r>
              <a:rPr lang="en-GB" sz="2200" dirty="0"/>
              <a:t>We gratefully acknowledge ADR UK (Administrative Data Research UK) and the Economic and Social Research Council (Grant No. ES/T013877/1) for funding.</a:t>
            </a:r>
          </a:p>
          <a:p>
            <a:pPr>
              <a:spcAft>
                <a:spcPts val="600"/>
              </a:spcAft>
              <a:defRPr/>
            </a:pPr>
            <a:r>
              <a:rPr lang="en-GB" sz="2200" dirty="0" smtClean="0"/>
              <a:t>The </a:t>
            </a:r>
            <a:r>
              <a:rPr lang="en-GB" sz="2200" dirty="0"/>
              <a:t>work is based on analysis of the research-ready datasets from the </a:t>
            </a:r>
            <a:r>
              <a:rPr lang="en-GB" sz="2200" i="1" dirty="0"/>
              <a:t>Annual Survey of Hours and Earnings (ASHE):</a:t>
            </a:r>
          </a:p>
          <a:p>
            <a:pPr marL="457200" lvl="1" indent="0">
              <a:spcAft>
                <a:spcPts val="600"/>
              </a:spcAft>
              <a:buNone/>
              <a:defRPr/>
            </a:pPr>
            <a:r>
              <a:rPr lang="en-GB" sz="2200" dirty="0"/>
              <a:t>Office for National Statistics (2022) </a:t>
            </a:r>
            <a:r>
              <a:rPr lang="en-GB" sz="2200" dirty="0">
                <a:hlinkClick r:id="rId3"/>
              </a:rPr>
              <a:t>Annual Survey of Hours and Earnings - UK</a:t>
            </a:r>
            <a:r>
              <a:rPr lang="en-GB" sz="2200" dirty="0"/>
              <a:t>, dataset, ONS SRS Metadata Catalogue, DOI: 10.57906/x25d-4j96 </a:t>
            </a:r>
            <a:endParaRPr lang="en-GB" sz="2200" i="1" dirty="0"/>
          </a:p>
          <a:p>
            <a:pPr>
              <a:spcAft>
                <a:spcPts val="600"/>
              </a:spcAft>
              <a:defRPr/>
            </a:pPr>
            <a:r>
              <a:rPr lang="en-GB" sz="2200" dirty="0"/>
              <a:t>This work was produced using survey data accessed through the ONS Secure Research Service. The use of the ONS data in this work does not imply the endorsement of the ONS or data owners in relation to the interpretation or analysis of the statistical data. This work uses research datasets which may not exactly reproduce National Statistics aggregates. National Statistics follow consistent statistical conventions over time and cannot be compared to these findings.	</a:t>
            </a:r>
          </a:p>
        </p:txBody>
      </p:sp>
    </p:spTree>
    <p:extLst>
      <p:ext uri="{BB962C8B-B14F-4D97-AF65-F5344CB8AC3E}">
        <p14:creationId xmlns:p14="http://schemas.microsoft.com/office/powerpoint/2010/main" val="310925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Motivation</a:t>
            </a:r>
            <a:endParaRPr lang="en-US"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sz="2200" dirty="0" smtClean="0">
                <a:cs typeface="Calibri"/>
              </a:rPr>
              <a:t>In April 2016, the UK wage floor for employees aged 25+ increased by 50 pence/hour – largest increase for a decade – raised the % of jobs paid at the minimum from 5</a:t>
            </a:r>
            <a:r>
              <a:rPr lang="en-GB" sz="2200" dirty="0">
                <a:cs typeface="Calibri"/>
              </a:rPr>
              <a:t>% to 8%</a:t>
            </a:r>
          </a:p>
          <a:p>
            <a:pPr>
              <a:defRPr/>
            </a:pPr>
            <a:r>
              <a:rPr lang="en-GB" sz="2200" dirty="0" smtClean="0">
                <a:cs typeface="Calibri"/>
              </a:rPr>
              <a:t>Standard competitive models predict negative employment effects because fewer job matches are profitable, yet very limited evidence of dis-employment in aggregate (e.g. </a:t>
            </a:r>
            <a:r>
              <a:rPr lang="en-GB" sz="2200" dirty="0" err="1" smtClean="0">
                <a:cs typeface="Calibri"/>
              </a:rPr>
              <a:t>Giupponi</a:t>
            </a:r>
            <a:r>
              <a:rPr lang="en-GB" sz="2200" dirty="0" smtClean="0">
                <a:cs typeface="Calibri"/>
              </a:rPr>
              <a:t> et al, 2024, </a:t>
            </a:r>
            <a:r>
              <a:rPr lang="en-GB" sz="2200" dirty="0" err="1" smtClean="0">
                <a:cs typeface="Calibri"/>
              </a:rPr>
              <a:t>JoLE</a:t>
            </a:r>
            <a:r>
              <a:rPr lang="en-GB" sz="2200" dirty="0" smtClean="0">
                <a:cs typeface="Calibri"/>
              </a:rPr>
              <a:t>)</a:t>
            </a:r>
          </a:p>
          <a:p>
            <a:pPr>
              <a:defRPr/>
            </a:pPr>
            <a:r>
              <a:rPr lang="en-GB" sz="2200" dirty="0" smtClean="0">
                <a:cs typeface="Calibri"/>
              </a:rPr>
              <a:t>One further potential impact  - subject to limited research thus far – is on job-to-job mobility: movement of workers across firms</a:t>
            </a:r>
          </a:p>
          <a:p>
            <a:pPr>
              <a:defRPr/>
            </a:pPr>
            <a:r>
              <a:rPr lang="en-GB" sz="2200" dirty="0" smtClean="0">
                <a:cs typeface="Calibri"/>
              </a:rPr>
              <a:t>Rising wage floor may lead to an increase in labour mobility – less productive firms contract, workers are laid off, then hired by more productive firms (see </a:t>
            </a:r>
            <a:r>
              <a:rPr lang="en-GB" sz="2200" dirty="0" err="1" smtClean="0">
                <a:cs typeface="Calibri"/>
              </a:rPr>
              <a:t>Dustmann</a:t>
            </a:r>
            <a:r>
              <a:rPr lang="en-GB" sz="2200" dirty="0" smtClean="0">
                <a:cs typeface="Calibri"/>
              </a:rPr>
              <a:t> et al, 2022, QJE, for evidence from Germany)</a:t>
            </a:r>
            <a:endParaRPr lang="en-GB" sz="2200" dirty="0">
              <a:cs typeface="Calibri"/>
            </a:endParaRPr>
          </a:p>
          <a:p>
            <a:pPr>
              <a:defRPr/>
            </a:pPr>
            <a:r>
              <a:rPr lang="en-GB" sz="2200" dirty="0" smtClean="0">
                <a:cs typeface="Calibri"/>
              </a:rPr>
              <a:t>But a rising wage floor also lowers the expected value of on-the-job search for those who would otherwise feel underpaid -&gt; reducing mobility and raising low-wage job tenure (see </a:t>
            </a:r>
            <a:r>
              <a:rPr lang="en-GB" sz="2200" dirty="0" err="1" smtClean="0">
                <a:cs typeface="Calibri"/>
              </a:rPr>
              <a:t>Dube</a:t>
            </a:r>
            <a:r>
              <a:rPr lang="en-GB" sz="2200" dirty="0" smtClean="0">
                <a:cs typeface="Calibri"/>
              </a:rPr>
              <a:t> et al, 2007, ILRR; </a:t>
            </a:r>
            <a:r>
              <a:rPr lang="en-GB" sz="2200" dirty="0" err="1" smtClean="0">
                <a:cs typeface="Calibri"/>
              </a:rPr>
              <a:t>Dube</a:t>
            </a:r>
            <a:r>
              <a:rPr lang="en-GB" sz="2200" dirty="0" smtClean="0">
                <a:cs typeface="Calibri"/>
              </a:rPr>
              <a:t> et al, 2016, </a:t>
            </a:r>
            <a:r>
              <a:rPr lang="en-GB" sz="2200" dirty="0" err="1" smtClean="0">
                <a:cs typeface="Calibri"/>
              </a:rPr>
              <a:t>JoLE</a:t>
            </a:r>
            <a:r>
              <a:rPr lang="en-GB" sz="2200" dirty="0" smtClean="0">
                <a:cs typeface="Calibri"/>
              </a:rPr>
              <a:t>, for evidence from the US)</a:t>
            </a:r>
          </a:p>
          <a:p>
            <a:pPr>
              <a:defRPr/>
            </a:pPr>
            <a:endParaRPr lang="en-GB" sz="2200" dirty="0"/>
          </a:p>
          <a:p>
            <a:pPr marL="0" indent="0">
              <a:buNone/>
              <a:defRPr/>
            </a:pPr>
            <a:r>
              <a:rPr lang="en-GB" sz="2200" dirty="0"/>
              <a:t>		</a:t>
            </a:r>
          </a:p>
        </p:txBody>
      </p:sp>
    </p:spTree>
    <p:extLst>
      <p:ext uri="{BB962C8B-B14F-4D97-AF65-F5344CB8AC3E}">
        <p14:creationId xmlns:p14="http://schemas.microsoft.com/office/powerpoint/2010/main" val="147041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Our contribution</a:t>
            </a:r>
            <a:endParaRPr lang="en-US"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sz="2200" dirty="0" smtClean="0">
                <a:cs typeface="Calibri"/>
              </a:rPr>
              <a:t>We use a linked employer-employee data (ASHE) with a difference-in-difference (</a:t>
            </a:r>
            <a:r>
              <a:rPr lang="en-GB" sz="2200" dirty="0" err="1" smtClean="0">
                <a:cs typeface="Calibri"/>
              </a:rPr>
              <a:t>DiD</a:t>
            </a:r>
            <a:r>
              <a:rPr lang="en-GB" sz="2200" dirty="0" smtClean="0">
                <a:cs typeface="Calibri"/>
              </a:rPr>
              <a:t>) estimator to evaluate the impact of the introduction of the NLW on labour mobility among workers aged 25+ in the UK </a:t>
            </a:r>
          </a:p>
          <a:p>
            <a:pPr>
              <a:defRPr/>
            </a:pPr>
            <a:r>
              <a:rPr lang="en-GB" sz="2200" dirty="0" smtClean="0">
                <a:cs typeface="Calibri"/>
              </a:rPr>
              <a:t>Job mobility defined as a change of employer among those who remain employed</a:t>
            </a:r>
          </a:p>
          <a:p>
            <a:pPr>
              <a:defRPr/>
            </a:pPr>
            <a:r>
              <a:rPr lang="en-GB" sz="2200" dirty="0" smtClean="0">
                <a:cs typeface="Calibri"/>
              </a:rPr>
              <a:t>Policy is national (no regional variation as per US) so our </a:t>
            </a:r>
            <a:r>
              <a:rPr lang="en-GB" sz="2200" dirty="0" err="1" smtClean="0">
                <a:cs typeface="Calibri"/>
              </a:rPr>
              <a:t>DiD</a:t>
            </a:r>
            <a:r>
              <a:rPr lang="en-GB" sz="2200" dirty="0" smtClean="0">
                <a:cs typeface="Calibri"/>
              </a:rPr>
              <a:t> uses controls higher up the wage distribution</a:t>
            </a:r>
          </a:p>
          <a:p>
            <a:pPr>
              <a:defRPr/>
            </a:pPr>
            <a:r>
              <a:rPr lang="en-GB" sz="2200" dirty="0" smtClean="0">
                <a:cs typeface="Calibri"/>
              </a:rPr>
              <a:t>We examine the sensitivity of our results to various re-specifications of treated and control (e.g. accounting for the possibility of </a:t>
            </a:r>
            <a:r>
              <a:rPr lang="en-GB" sz="2200" dirty="0" err="1" smtClean="0">
                <a:cs typeface="Calibri"/>
              </a:rPr>
              <a:t>spillovers</a:t>
            </a:r>
            <a:r>
              <a:rPr lang="en-GB" sz="2200" dirty="0" smtClean="0">
                <a:cs typeface="Calibri"/>
              </a:rPr>
              <a:t>)</a:t>
            </a:r>
          </a:p>
          <a:p>
            <a:pPr>
              <a:defRPr/>
            </a:pPr>
            <a:r>
              <a:rPr lang="en-GB" sz="2200" dirty="0" smtClean="0">
                <a:cs typeface="Calibri"/>
              </a:rPr>
              <a:t>We find no evidence that the increase in the wage floor changed rates of job-to-job mobility among low paid workers. This provides further evidence of the seemingly benign effects of minimum wage policy on employment dynamics in the UK</a:t>
            </a:r>
            <a:endParaRPr lang="en-GB" sz="2200" dirty="0">
              <a:cs typeface="Calibri"/>
            </a:endParaRPr>
          </a:p>
          <a:p>
            <a:pPr>
              <a:defRPr/>
            </a:pPr>
            <a:endParaRPr lang="en-GB" sz="2200" dirty="0"/>
          </a:p>
          <a:p>
            <a:pPr marL="0" indent="0">
              <a:buNone/>
              <a:defRPr/>
            </a:pPr>
            <a:r>
              <a:rPr lang="en-GB" sz="2200" dirty="0"/>
              <a:t>		</a:t>
            </a:r>
          </a:p>
        </p:txBody>
      </p:sp>
    </p:spTree>
    <p:extLst>
      <p:ext uri="{BB962C8B-B14F-4D97-AF65-F5344CB8AC3E}">
        <p14:creationId xmlns:p14="http://schemas.microsoft.com/office/powerpoint/2010/main" val="154787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9035412"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t>Changes in the wage floor for workers aged 21+</a:t>
            </a:r>
            <a:endParaRPr lang="en-GB" sz="3600" dirty="0">
              <a:cs typeface="Calibri Light"/>
            </a:endParaRPr>
          </a:p>
        </p:txBody>
      </p:sp>
      <p:pic>
        <p:nvPicPr>
          <p:cNvPr id="5" name="Picture 4"/>
          <p:cNvPicPr>
            <a:picLocks noChangeAspect="1"/>
          </p:cNvPicPr>
          <p:nvPr/>
        </p:nvPicPr>
        <p:blipFill>
          <a:blip r:embed="rId3"/>
          <a:stretch>
            <a:fillRect/>
          </a:stretch>
        </p:blipFill>
        <p:spPr>
          <a:xfrm>
            <a:off x="2244436" y="1140027"/>
            <a:ext cx="7396641" cy="5346277"/>
          </a:xfrm>
          <a:prstGeom prst="rect">
            <a:avLst/>
          </a:prstGeom>
        </p:spPr>
      </p:pic>
      <p:cxnSp>
        <p:nvCxnSpPr>
          <p:cNvPr id="9" name="Straight Arrow Connector 8"/>
          <p:cNvCxnSpPr/>
          <p:nvPr/>
        </p:nvCxnSpPr>
        <p:spPr>
          <a:xfrm flipH="1" flipV="1">
            <a:off x="7432158" y="3327991"/>
            <a:ext cx="435935" cy="48909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9391696" y="6225093"/>
            <a:ext cx="2315030" cy="276999"/>
          </a:xfrm>
          <a:prstGeom prst="rect">
            <a:avLst/>
          </a:prstGeom>
          <a:noFill/>
        </p:spPr>
        <p:txBody>
          <a:bodyPr wrap="square" rtlCol="0">
            <a:spAutoFit/>
          </a:bodyPr>
          <a:lstStyle/>
          <a:p>
            <a:r>
              <a:rPr lang="en-GB" sz="1200" dirty="0" smtClean="0"/>
              <a:t>Source: Aitken et al (2019)</a:t>
            </a:r>
            <a:endParaRPr lang="en-GB" sz="1200" dirty="0"/>
          </a:p>
        </p:txBody>
      </p:sp>
      <p:sp>
        <p:nvSpPr>
          <p:cNvPr id="6" name="TextBox 5"/>
          <p:cNvSpPr txBox="1"/>
          <p:nvPr/>
        </p:nvSpPr>
        <p:spPr>
          <a:xfrm>
            <a:off x="8035636" y="3817088"/>
            <a:ext cx="1814946" cy="369332"/>
          </a:xfrm>
          <a:prstGeom prst="rect">
            <a:avLst/>
          </a:prstGeom>
          <a:noFill/>
        </p:spPr>
        <p:txBody>
          <a:bodyPr wrap="square" rtlCol="0">
            <a:spAutoFit/>
          </a:bodyPr>
          <a:lstStyle/>
          <a:p>
            <a:r>
              <a:rPr lang="en-GB" dirty="0" smtClean="0"/>
              <a:t>NLW for age 25+</a:t>
            </a:r>
            <a:endParaRPr lang="en-GB" dirty="0"/>
          </a:p>
        </p:txBody>
      </p:sp>
    </p:spTree>
    <p:extLst>
      <p:ext uri="{BB962C8B-B14F-4D97-AF65-F5344CB8AC3E}">
        <p14:creationId xmlns:p14="http://schemas.microsoft.com/office/powerpoint/2010/main" val="511208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Data</a:t>
            </a:r>
            <a:endParaRPr lang="en-US"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sz="2200" dirty="0" smtClean="0">
                <a:cs typeface="Calibri"/>
              </a:rPr>
              <a:t>Annual Survey of Hours and Earnings (ASHE), undertaken by the UK Office for National Statistics</a:t>
            </a:r>
          </a:p>
          <a:p>
            <a:pPr>
              <a:defRPr/>
            </a:pPr>
            <a:r>
              <a:rPr lang="en-GB" sz="2200" dirty="0" smtClean="0">
                <a:cs typeface="Calibri"/>
              </a:rPr>
              <a:t>Based on a representative 1% sample of all employees, selected via last two digits of NI #</a:t>
            </a:r>
          </a:p>
          <a:p>
            <a:pPr>
              <a:defRPr/>
            </a:pPr>
            <a:r>
              <a:rPr lang="en-GB" sz="2200" dirty="0">
                <a:cs typeface="Calibri"/>
              </a:rPr>
              <a:t>Pay and hours data is provided by their employer -&gt; wage data is of high quality; used for official estimates of low pay</a:t>
            </a:r>
          </a:p>
          <a:p>
            <a:pPr>
              <a:defRPr/>
            </a:pPr>
            <a:r>
              <a:rPr lang="en-GB" sz="2200" dirty="0">
                <a:cs typeface="Calibri"/>
              </a:rPr>
              <a:t>Offers around 150,000 </a:t>
            </a:r>
            <a:r>
              <a:rPr lang="en-GB" sz="2200" dirty="0" err="1">
                <a:cs typeface="Calibri"/>
              </a:rPr>
              <a:t>obs</a:t>
            </a:r>
            <a:r>
              <a:rPr lang="en-GB" sz="2200" dirty="0">
                <a:cs typeface="Calibri"/>
              </a:rPr>
              <a:t> in total p.a.; around 7,000 </a:t>
            </a:r>
            <a:r>
              <a:rPr lang="en-GB" sz="2200" dirty="0" err="1">
                <a:cs typeface="Calibri"/>
              </a:rPr>
              <a:t>obs</a:t>
            </a:r>
            <a:r>
              <a:rPr lang="en-GB" sz="2200" dirty="0">
                <a:cs typeface="Calibri"/>
              </a:rPr>
              <a:t> at the wage floor p.a.</a:t>
            </a:r>
          </a:p>
          <a:p>
            <a:pPr>
              <a:defRPr/>
            </a:pPr>
            <a:r>
              <a:rPr lang="en-GB" sz="2200" dirty="0" smtClean="0">
                <a:cs typeface="Calibri"/>
              </a:rPr>
              <a:t>We </a:t>
            </a:r>
            <a:r>
              <a:rPr lang="en-GB" sz="2200" dirty="0">
                <a:cs typeface="Calibri"/>
              </a:rPr>
              <a:t>focus on </a:t>
            </a:r>
            <a:r>
              <a:rPr lang="en-GB" sz="2200" dirty="0" smtClean="0">
                <a:cs typeface="Calibri"/>
              </a:rPr>
              <a:t>the population of workers in employee jobs at </a:t>
            </a:r>
            <a:r>
              <a:rPr lang="en-GB" sz="2200" i="1" dirty="0">
                <a:cs typeface="Calibri"/>
              </a:rPr>
              <a:t>t </a:t>
            </a:r>
            <a:r>
              <a:rPr lang="en-GB" sz="2200" dirty="0">
                <a:cs typeface="Calibri"/>
              </a:rPr>
              <a:t>and </a:t>
            </a:r>
            <a:r>
              <a:rPr lang="en-GB" sz="2200" i="1" dirty="0">
                <a:cs typeface="Calibri"/>
              </a:rPr>
              <a:t>t+1 </a:t>
            </a:r>
            <a:endParaRPr lang="en-GB" sz="2200" i="1" dirty="0" smtClean="0">
              <a:cs typeface="Calibri"/>
            </a:endParaRPr>
          </a:p>
          <a:p>
            <a:pPr>
              <a:defRPr/>
            </a:pPr>
            <a:r>
              <a:rPr lang="en-GB" sz="2200" dirty="0">
                <a:cs typeface="Calibri"/>
              </a:rPr>
              <a:t>Each job has a unique firm identifier – enables clean identification of cross-firm mobility (not relying on employees’ self-reported tenure) </a:t>
            </a:r>
            <a:endParaRPr lang="en-GB" sz="2200" dirty="0" smtClean="0">
              <a:cs typeface="Calibri"/>
            </a:endParaRPr>
          </a:p>
          <a:p>
            <a:pPr>
              <a:defRPr/>
            </a:pPr>
            <a:r>
              <a:rPr lang="en-GB" sz="2200" dirty="0">
                <a:cs typeface="Calibri"/>
              </a:rPr>
              <a:t>Sampled employees should be observed in each year they hold an employee job</a:t>
            </a:r>
          </a:p>
          <a:p>
            <a:pPr>
              <a:defRPr/>
            </a:pPr>
            <a:r>
              <a:rPr lang="en-GB" sz="2200" dirty="0" smtClean="0">
                <a:cs typeface="Calibri"/>
              </a:rPr>
              <a:t>But the response process -&gt; excess panel attrition (25% vs 8%) -&gt; WED longitudinal weights</a:t>
            </a:r>
          </a:p>
          <a:p>
            <a:pPr>
              <a:defRPr/>
            </a:pPr>
            <a:endParaRPr lang="en-GB" sz="2200" dirty="0" smtClean="0">
              <a:cs typeface="Calibri"/>
            </a:endParaRPr>
          </a:p>
          <a:p>
            <a:pPr>
              <a:defRPr/>
            </a:pPr>
            <a:endParaRPr lang="en-GB" sz="2200" dirty="0" smtClean="0">
              <a:cs typeface="Calibri"/>
            </a:endParaRPr>
          </a:p>
          <a:p>
            <a:pPr>
              <a:defRPr/>
            </a:pPr>
            <a:endParaRPr lang="en-GB" sz="2200" dirty="0" smtClean="0">
              <a:cs typeface="Calibri"/>
            </a:endParaRPr>
          </a:p>
          <a:p>
            <a:pPr>
              <a:defRPr/>
            </a:pPr>
            <a:endParaRPr lang="en-GB" sz="2200" dirty="0"/>
          </a:p>
          <a:p>
            <a:pPr marL="0" indent="0">
              <a:buNone/>
              <a:defRPr/>
            </a:pPr>
            <a:r>
              <a:rPr lang="en-GB" sz="2200" dirty="0"/>
              <a:t>		</a:t>
            </a:r>
          </a:p>
        </p:txBody>
      </p:sp>
    </p:spTree>
    <p:extLst>
      <p:ext uri="{BB962C8B-B14F-4D97-AF65-F5344CB8AC3E}">
        <p14:creationId xmlns:p14="http://schemas.microsoft.com/office/powerpoint/2010/main" val="174157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9035412"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t>New wage floor covers more employee jobs</a:t>
            </a:r>
            <a:endParaRPr lang="en-GB" sz="3600" dirty="0">
              <a:cs typeface="Calibri Light"/>
            </a:endParaRPr>
          </a:p>
        </p:txBody>
      </p:sp>
      <p:pic>
        <p:nvPicPr>
          <p:cNvPr id="2" name="Picture 1"/>
          <p:cNvPicPr>
            <a:picLocks noChangeAspect="1"/>
          </p:cNvPicPr>
          <p:nvPr/>
        </p:nvPicPr>
        <p:blipFill>
          <a:blip r:embed="rId3"/>
          <a:stretch>
            <a:fillRect/>
          </a:stretch>
        </p:blipFill>
        <p:spPr>
          <a:xfrm>
            <a:off x="2957312" y="1082453"/>
            <a:ext cx="7285910" cy="4764163"/>
          </a:xfrm>
          <a:prstGeom prst="rect">
            <a:avLst/>
          </a:prstGeom>
        </p:spPr>
      </p:pic>
      <p:pic>
        <p:nvPicPr>
          <p:cNvPr id="3" name="Picture 2"/>
          <p:cNvPicPr>
            <a:picLocks noChangeAspect="1"/>
          </p:cNvPicPr>
          <p:nvPr/>
        </p:nvPicPr>
        <p:blipFill>
          <a:blip r:embed="rId4"/>
          <a:stretch>
            <a:fillRect/>
          </a:stretch>
        </p:blipFill>
        <p:spPr>
          <a:xfrm>
            <a:off x="3306910" y="5691675"/>
            <a:ext cx="6830451" cy="778399"/>
          </a:xfrm>
          <a:prstGeom prst="rect">
            <a:avLst/>
          </a:prstGeom>
        </p:spPr>
      </p:pic>
    </p:spTree>
    <p:extLst>
      <p:ext uri="{BB962C8B-B14F-4D97-AF65-F5344CB8AC3E}">
        <p14:creationId xmlns:p14="http://schemas.microsoft.com/office/powerpoint/2010/main" val="688800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Methods</a:t>
            </a:r>
            <a:endParaRPr lang="en-US" dirty="0"/>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smtClean="0"/>
                  <a:t>We estimate the following </a:t>
                </a:r>
                <a:r>
                  <a:rPr lang="en-GB" sz="2000" dirty="0" err="1" smtClean="0"/>
                  <a:t>DiD</a:t>
                </a:r>
                <a:r>
                  <a:rPr lang="en-GB" sz="2000" dirty="0" smtClean="0"/>
                  <a:t> specification </a:t>
                </a:r>
                <a:r>
                  <a:rPr lang="en-GB" sz="2000" dirty="0"/>
                  <a:t>using least </a:t>
                </a:r>
                <a:r>
                  <a:rPr lang="en-GB" sz="2000" dirty="0" smtClean="0"/>
                  <a:t>squares across four successive periods (2013/14, 2014/15, 2015/16, 2016/17):</a:t>
                </a:r>
              </a:p>
              <a:p>
                <a:pPr marL="0" indent="0">
                  <a:buNone/>
                </a:pPr>
                <a:endParaRPr lang="en-GB" sz="200" dirty="0" smtClean="0"/>
              </a:p>
              <a:p>
                <a:pPr marL="0" indent="0" algn="ctr">
                  <a:buNone/>
                </a:pP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𝑦</m:t>
                        </m:r>
                      </m:e>
                      <m:sub>
                        <m:r>
                          <a:rPr lang="en-GB" sz="2000" i="1">
                            <a:latin typeface="Cambria Math" panose="02040503050406030204" pitchFamily="18" charset="0"/>
                          </a:rPr>
                          <m:t>𝑖</m:t>
                        </m:r>
                      </m:sub>
                    </m:sSub>
                    <m:r>
                      <a:rPr lang="en-GB" sz="2000" i="1">
                        <a:latin typeface="Cambria Math" panose="02040503050406030204" pitchFamily="18" charset="0"/>
                      </a:rPr>
                      <m:t>= </m:t>
                    </m:r>
                    <m:sSub>
                      <m:sSubPr>
                        <m:ctrlPr>
                          <a:rPr lang="en-GB" sz="2000" i="1">
                            <a:latin typeface="Cambria Math" panose="02040503050406030204" pitchFamily="18" charset="0"/>
                          </a:rPr>
                        </m:ctrlPr>
                      </m:sSubPr>
                      <m:e>
                        <m:r>
                          <a:rPr lang="en-GB" sz="2000" i="1">
                            <a:latin typeface="Cambria Math" panose="02040503050406030204" pitchFamily="18" charset="0"/>
                          </a:rPr>
                          <m:t>𝛼</m:t>
                        </m:r>
                      </m:e>
                      <m:sub>
                        <m:r>
                          <a:rPr lang="en-GB" sz="2000" i="1">
                            <a:latin typeface="Cambria Math" panose="02040503050406030204" pitchFamily="18" charset="0"/>
                          </a:rPr>
                          <m:t>0</m:t>
                        </m:r>
                      </m:sub>
                    </m:sSub>
                    <m:r>
                      <a:rPr lang="en-GB" sz="2000" i="1">
                        <a:latin typeface="Cambria Math" panose="02040503050406030204" pitchFamily="18" charset="0"/>
                      </a:rPr>
                      <m:t>+</m:t>
                    </m:r>
                    <m:r>
                      <a:rPr lang="en-GB" sz="2000" i="1">
                        <a:latin typeface="Cambria Math" panose="02040503050406030204" pitchFamily="18" charset="0"/>
                      </a:rPr>
                      <m:t>𝛽</m:t>
                    </m:r>
                    <m:sSub>
                      <m:sSubPr>
                        <m:ctrlPr>
                          <a:rPr lang="en-GB" sz="2000" i="1">
                            <a:latin typeface="Cambria Math" panose="02040503050406030204" pitchFamily="18" charset="0"/>
                          </a:rPr>
                        </m:ctrlPr>
                      </m:sSubPr>
                      <m:e>
                        <m:r>
                          <a:rPr lang="en-GB" sz="2000" i="1">
                            <a:latin typeface="Cambria Math" panose="02040503050406030204" pitchFamily="18" charset="0"/>
                          </a:rPr>
                          <m:t>𝐷</m:t>
                        </m:r>
                      </m:e>
                      <m:sub>
                        <m:r>
                          <a:rPr lang="en-GB" sz="2000" i="1">
                            <a:latin typeface="Cambria Math" panose="02040503050406030204" pitchFamily="18" charset="0"/>
                          </a:rPr>
                          <m:t>𝑖</m:t>
                        </m:r>
                      </m:sub>
                    </m:sSub>
                    <m:r>
                      <a:rPr lang="en-GB" sz="2000" i="1">
                        <a:latin typeface="Cambria Math" panose="02040503050406030204" pitchFamily="18" charset="0"/>
                      </a:rPr>
                      <m:t>+</m:t>
                    </m:r>
                    <m:nary>
                      <m:naryPr>
                        <m:chr m:val="∑"/>
                        <m:limLoc m:val="undOvr"/>
                        <m:supHide m:val="on"/>
                        <m:ctrlPr>
                          <a:rPr lang="en-GB" sz="2000" i="1">
                            <a:latin typeface="Cambria Math" panose="02040503050406030204" pitchFamily="18" charset="0"/>
                          </a:rPr>
                        </m:ctrlPr>
                      </m:naryPr>
                      <m:sub>
                        <m:r>
                          <a:rPr lang="en-GB" sz="2000" i="1">
                            <a:latin typeface="Cambria Math" panose="02040503050406030204" pitchFamily="18" charset="0"/>
                          </a:rPr>
                          <m:t>𝑡</m:t>
                        </m:r>
                        <m:r>
                          <a:rPr lang="en-GB" sz="2000" i="1">
                            <a:latin typeface="Cambria Math" panose="02040503050406030204" pitchFamily="18" charset="0"/>
                          </a:rPr>
                          <m:t>={1, 3,4}</m:t>
                        </m:r>
                      </m:sub>
                      <m:sup/>
                      <m:e>
                        <m:sSub>
                          <m:sSubPr>
                            <m:ctrlPr>
                              <a:rPr lang="en-GB" sz="2000" i="1">
                                <a:latin typeface="Cambria Math" panose="02040503050406030204" pitchFamily="18" charset="0"/>
                              </a:rPr>
                            </m:ctrlPr>
                          </m:sSubPr>
                          <m:e>
                            <m:r>
                              <a:rPr lang="en-GB" sz="2000" i="1">
                                <a:latin typeface="Cambria Math" panose="02040503050406030204" pitchFamily="18" charset="0"/>
                              </a:rPr>
                              <m:t>𝛾</m:t>
                            </m:r>
                          </m:e>
                          <m:sub>
                            <m:r>
                              <a:rPr lang="en-GB" sz="2000" i="1">
                                <a:latin typeface="Cambria Math" panose="02040503050406030204" pitchFamily="18" charset="0"/>
                              </a:rPr>
                              <m:t>𝑡</m:t>
                            </m:r>
                          </m:sub>
                        </m:sSub>
                        <m:sSub>
                          <m:sSubPr>
                            <m:ctrlPr>
                              <a:rPr lang="en-GB" sz="2000" i="1">
                                <a:latin typeface="Cambria Math" panose="02040503050406030204" pitchFamily="18" charset="0"/>
                              </a:rPr>
                            </m:ctrlPr>
                          </m:sSubPr>
                          <m:e>
                            <m:r>
                              <a:rPr lang="en-GB" sz="2000" i="1">
                                <a:latin typeface="Cambria Math" panose="02040503050406030204" pitchFamily="18" charset="0"/>
                              </a:rPr>
                              <m:t>𝑍</m:t>
                            </m:r>
                          </m:e>
                          <m:sub>
                            <m:r>
                              <a:rPr lang="en-GB" sz="2000" i="1">
                                <a:latin typeface="Cambria Math" panose="02040503050406030204" pitchFamily="18" charset="0"/>
                              </a:rPr>
                              <m:t>𝑖𝑡</m:t>
                            </m:r>
                          </m:sub>
                        </m:sSub>
                      </m:e>
                    </m:nary>
                    <m:r>
                      <a:rPr lang="en-GB" sz="2000" i="1">
                        <a:latin typeface="Cambria Math" panose="02040503050406030204" pitchFamily="18" charset="0"/>
                      </a:rPr>
                      <m:t>+</m:t>
                    </m:r>
                    <m:nary>
                      <m:naryPr>
                        <m:chr m:val="∑"/>
                        <m:limLoc m:val="undOvr"/>
                        <m:supHide m:val="on"/>
                        <m:ctrlPr>
                          <a:rPr lang="en-GB" sz="2000" i="1">
                            <a:latin typeface="Cambria Math" panose="02040503050406030204" pitchFamily="18" charset="0"/>
                          </a:rPr>
                        </m:ctrlPr>
                      </m:naryPr>
                      <m:sub>
                        <m:r>
                          <a:rPr lang="en-GB" sz="2000" i="1">
                            <a:latin typeface="Cambria Math" panose="02040503050406030204" pitchFamily="18" charset="0"/>
                          </a:rPr>
                          <m:t>𝑡</m:t>
                        </m:r>
                        <m:r>
                          <a:rPr lang="en-GB" sz="2000" i="1">
                            <a:latin typeface="Cambria Math" panose="02040503050406030204" pitchFamily="18" charset="0"/>
                          </a:rPr>
                          <m:t>={1, 3,4}</m:t>
                        </m:r>
                      </m:sub>
                      <m:sup/>
                      <m:e>
                        <m:sSub>
                          <m:sSubPr>
                            <m:ctrlPr>
                              <a:rPr lang="en-GB" sz="2000" i="1">
                                <a:latin typeface="Cambria Math" panose="02040503050406030204" pitchFamily="18" charset="0"/>
                              </a:rPr>
                            </m:ctrlPr>
                          </m:sSubPr>
                          <m:e>
                            <m:r>
                              <a:rPr lang="en-GB" sz="2000" i="1">
                                <a:latin typeface="Cambria Math" panose="02040503050406030204" pitchFamily="18" charset="0"/>
                              </a:rPr>
                              <m:t>𝛿</m:t>
                            </m:r>
                          </m:e>
                          <m:sub>
                            <m:r>
                              <a:rPr lang="en-GB" sz="2000" i="1">
                                <a:latin typeface="Cambria Math" panose="02040503050406030204" pitchFamily="18" charset="0"/>
                              </a:rPr>
                              <m:t>𝑡</m:t>
                            </m:r>
                          </m:sub>
                        </m:sSub>
                        <m:d>
                          <m:dPr>
                            <m:ctrlPr>
                              <a:rPr lang="en-GB" sz="2000" i="1">
                                <a:latin typeface="Cambria Math" panose="02040503050406030204" pitchFamily="18" charset="0"/>
                              </a:rPr>
                            </m:ctrlPr>
                          </m:dPr>
                          <m:e>
                            <m:sSub>
                              <m:sSubPr>
                                <m:ctrlPr>
                                  <a:rPr lang="en-GB" sz="2000" i="1">
                                    <a:latin typeface="Cambria Math" panose="02040503050406030204" pitchFamily="18" charset="0"/>
                                  </a:rPr>
                                </m:ctrlPr>
                              </m:sSubPr>
                              <m:e>
                                <m:r>
                                  <a:rPr lang="en-GB" sz="2000" i="1">
                                    <a:latin typeface="Cambria Math" panose="02040503050406030204" pitchFamily="18" charset="0"/>
                                  </a:rPr>
                                  <m:t>𝐷</m:t>
                                </m:r>
                              </m:e>
                              <m:sub>
                                <m:r>
                                  <a:rPr lang="en-GB" sz="2000" i="1">
                                    <a:latin typeface="Cambria Math" panose="02040503050406030204" pitchFamily="18" charset="0"/>
                                  </a:rPr>
                                  <m:t>𝑖</m:t>
                                </m:r>
                              </m:sub>
                            </m:sSub>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𝑍</m:t>
                                </m:r>
                              </m:e>
                              <m:sub>
                                <m:r>
                                  <a:rPr lang="en-GB" sz="2000" i="1">
                                    <a:latin typeface="Cambria Math" panose="02040503050406030204" pitchFamily="18" charset="0"/>
                                  </a:rPr>
                                  <m:t>𝑖𝑡</m:t>
                                </m:r>
                              </m:sub>
                            </m:sSub>
                          </m:e>
                        </m:d>
                      </m:e>
                    </m:nary>
                    <m:r>
                      <a:rPr lang="en-GB" sz="2000" i="1">
                        <a:latin typeface="Cambria Math" panose="02040503050406030204" pitchFamily="18" charset="0"/>
                      </a:rPr>
                      <m:t>+ </m:t>
                    </m:r>
                    <m:r>
                      <a:rPr lang="en-GB" sz="2000" b="1" i="1">
                        <a:latin typeface="Cambria Math" panose="02040503050406030204" pitchFamily="18" charset="0"/>
                      </a:rPr>
                      <m:t>𝝑</m:t>
                    </m:r>
                    <m:sSub>
                      <m:sSubPr>
                        <m:ctrlPr>
                          <a:rPr lang="en-GB" sz="2000" i="1">
                            <a:latin typeface="Cambria Math" panose="02040503050406030204" pitchFamily="18" charset="0"/>
                          </a:rPr>
                        </m:ctrlPr>
                      </m:sSubPr>
                      <m:e>
                        <m:r>
                          <a:rPr lang="en-GB" sz="2000" b="1" i="1">
                            <a:latin typeface="Cambria Math" panose="02040503050406030204" pitchFamily="18" charset="0"/>
                          </a:rPr>
                          <m:t>𝑿</m:t>
                        </m:r>
                      </m:e>
                      <m:sub>
                        <m:r>
                          <a:rPr lang="en-GB" sz="2000" i="1">
                            <a:latin typeface="Cambria Math" panose="02040503050406030204" pitchFamily="18" charset="0"/>
                          </a:rPr>
                          <m:t>𝑖</m:t>
                        </m:r>
                      </m:sub>
                    </m:sSub>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𝜀</m:t>
                        </m:r>
                      </m:e>
                      <m:sub>
                        <m:r>
                          <a:rPr lang="en-GB" sz="2000" i="1">
                            <a:latin typeface="Cambria Math" panose="02040503050406030204" pitchFamily="18" charset="0"/>
                          </a:rPr>
                          <m:t>𝑖</m:t>
                        </m:r>
                      </m:sub>
                    </m:sSub>
                  </m:oMath>
                </a14:m>
                <a:r>
                  <a:rPr lang="en-GB" sz="2000" dirty="0"/>
                  <a:t>	</a:t>
                </a:r>
                <a:endParaRPr lang="en-GB" sz="2000" dirty="0" smtClean="0"/>
              </a:p>
              <a:p>
                <a:pPr marL="0" indent="0">
                  <a:buNone/>
                </a:pPr>
                <a:endParaRPr lang="en-GB" sz="200" dirty="0" smtClean="0"/>
              </a:p>
              <a:p>
                <a:pPr marL="0" indent="0">
                  <a:buNone/>
                </a:pPr>
                <a:r>
                  <a:rPr lang="en-GB" sz="2000" dirty="0" smtClean="0"/>
                  <a:t>where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𝑦</m:t>
                        </m:r>
                      </m:e>
                      <m:sub>
                        <m:r>
                          <a:rPr lang="en-GB" sz="2000" i="1">
                            <a:latin typeface="Cambria Math" panose="02040503050406030204" pitchFamily="18" charset="0"/>
                          </a:rPr>
                          <m:t>𝑖</m:t>
                        </m:r>
                      </m:sub>
                    </m:sSub>
                  </m:oMath>
                </a14:m>
                <a:r>
                  <a:rPr lang="en-GB" sz="2000" dirty="0"/>
                  <a:t> is the outcome of interest for worker </a:t>
                </a:r>
                <a14:m>
                  <m:oMath xmlns:m="http://schemas.openxmlformats.org/officeDocument/2006/math">
                    <m:r>
                      <a:rPr lang="en-GB" sz="2000" i="1">
                        <a:latin typeface="Cambria Math" panose="02040503050406030204" pitchFamily="18" charset="0"/>
                      </a:rPr>
                      <m:t>𝑖</m:t>
                    </m:r>
                  </m:oMath>
                </a14:m>
                <a:r>
                  <a:rPr lang="en-GB" sz="2000" i="1" dirty="0" smtClean="0"/>
                  <a:t>.</a:t>
                </a:r>
                <a:endParaRPr lang="en-GB" sz="2000" i="1" dirty="0" smtClean="0">
                  <a:latin typeface="Cambria Math" panose="02040503050406030204" pitchFamily="18" charset="0"/>
                </a:endParaRPr>
              </a:p>
              <a:p>
                <a:pPr marL="0" indent="0">
                  <a:buNone/>
                </a:pP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𝐷</m:t>
                        </m:r>
                      </m:e>
                      <m:sub>
                        <m:r>
                          <a:rPr lang="en-GB" sz="2000" i="1">
                            <a:latin typeface="Cambria Math" panose="02040503050406030204" pitchFamily="18" charset="0"/>
                          </a:rPr>
                          <m:t>𝑖</m:t>
                        </m:r>
                      </m:sub>
                    </m:sSub>
                    <m:r>
                      <a:rPr lang="en-GB" sz="2000" i="1">
                        <a:latin typeface="Cambria Math" panose="02040503050406030204" pitchFamily="18" charset="0"/>
                      </a:rPr>
                      <m:t>=1</m:t>
                    </m:r>
                  </m:oMath>
                </a14:m>
                <a:r>
                  <a:rPr lang="en-GB" sz="2000" dirty="0"/>
                  <a:t>  if the worker belongs to a treated group and is zero otherwise.</a:t>
                </a:r>
                <a:r>
                  <a:rPr lang="en-GB" sz="2000" dirty="0" smtClean="0"/>
                  <a:t> </a:t>
                </a:r>
              </a:p>
              <a:p>
                <a:r>
                  <a:rPr lang="en-GB" sz="2000" dirty="0"/>
                  <a:t>Treated = employees with earnings at/above the existing wage floor but below the incoming rate</a:t>
                </a:r>
              </a:p>
              <a:p>
                <a:r>
                  <a:rPr lang="en-GB" sz="2000" dirty="0"/>
                  <a:t>Control = employees earning at or above the incoming wage floor but below (incoming floor * 1.10)</a:t>
                </a:r>
              </a:p>
              <a:p>
                <a:pPr marL="0" indent="0">
                  <a:buNone/>
                </a:pP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𝑍</m:t>
                        </m:r>
                      </m:e>
                      <m:sub>
                        <m:r>
                          <a:rPr lang="en-GB" sz="2000" i="1">
                            <a:latin typeface="Cambria Math" panose="02040503050406030204" pitchFamily="18" charset="0"/>
                          </a:rPr>
                          <m:t>𝑖𝑡</m:t>
                        </m:r>
                      </m:sub>
                    </m:sSub>
                  </m:oMath>
                </a14:m>
                <a:r>
                  <a:rPr lang="en-GB" sz="2000" i="1" dirty="0"/>
                  <a:t> </a:t>
                </a:r>
                <a:r>
                  <a:rPr lang="en-GB" sz="2000" dirty="0"/>
                  <a:t>is a set of period dummy variables, where 2014/15 (</a:t>
                </a:r>
                <a14:m>
                  <m:oMath xmlns:m="http://schemas.openxmlformats.org/officeDocument/2006/math">
                    <m:r>
                      <a:rPr lang="en-GB" sz="2000" i="1">
                        <a:latin typeface="Cambria Math" panose="02040503050406030204" pitchFamily="18" charset="0"/>
                      </a:rPr>
                      <m:t>𝑡</m:t>
                    </m:r>
                    <m:r>
                      <a:rPr lang="en-GB" sz="2000" i="1">
                        <a:latin typeface="Cambria Math" panose="02040503050406030204" pitchFamily="18" charset="0"/>
                      </a:rPr>
                      <m:t>=2</m:t>
                    </m:r>
                  </m:oMath>
                </a14:m>
                <a:r>
                  <a:rPr lang="en-GB" sz="2000" dirty="0"/>
                  <a:t>) is the omitted </a:t>
                </a:r>
                <a:r>
                  <a:rPr lang="en-GB" sz="2000" dirty="0" smtClean="0"/>
                  <a:t>category.</a:t>
                </a:r>
              </a:p>
              <a:p>
                <a:pPr marL="0" indent="0">
                  <a:buNone/>
                </a:pPr>
                <a14:m>
                  <m:oMath xmlns:m="http://schemas.openxmlformats.org/officeDocument/2006/math">
                    <m:sSub>
                      <m:sSubPr>
                        <m:ctrlPr>
                          <a:rPr lang="en-GB" sz="2000" i="1">
                            <a:latin typeface="Cambria Math" panose="02040503050406030204" pitchFamily="18" charset="0"/>
                          </a:rPr>
                        </m:ctrlPr>
                      </m:sSubPr>
                      <m:e>
                        <m:r>
                          <a:rPr lang="en-GB" sz="2000" b="1" i="1">
                            <a:latin typeface="Cambria Math" panose="02040503050406030204" pitchFamily="18" charset="0"/>
                          </a:rPr>
                          <m:t>𝑿</m:t>
                        </m:r>
                      </m:e>
                      <m:sub>
                        <m:r>
                          <a:rPr lang="en-GB" sz="2000" i="1">
                            <a:latin typeface="Cambria Math" panose="02040503050406030204" pitchFamily="18" charset="0"/>
                          </a:rPr>
                          <m:t>𝑖</m:t>
                        </m:r>
                      </m:sub>
                    </m:sSub>
                  </m:oMath>
                </a14:m>
                <a:r>
                  <a:rPr lang="en-GB" sz="2000" i="1" baseline="-25000" dirty="0"/>
                  <a:t> </a:t>
                </a:r>
                <a:r>
                  <a:rPr lang="en-GB" sz="2000" dirty="0"/>
                  <a:t>includes controls which vary across </a:t>
                </a:r>
                <a:r>
                  <a:rPr lang="en-GB" sz="2000" dirty="0" smtClean="0"/>
                  <a:t>specifications. I will focus on:</a:t>
                </a:r>
              </a:p>
              <a:p>
                <a:pPr marL="914400" lvl="1" indent="-457200">
                  <a:buFont typeface="+mj-lt"/>
                  <a:buAutoNum type="arabicPeriod"/>
                </a:pPr>
                <a:endParaRPr lang="en-GB" sz="2000" dirty="0" smtClean="0"/>
              </a:p>
              <a:p>
                <a:pPr marL="457200" lvl="1" indent="0">
                  <a:buNone/>
                </a:pPr>
                <a:r>
                  <a:rPr lang="en-GB" sz="2000" dirty="0" smtClean="0"/>
                  <a:t>IV. 	Gender</a:t>
                </a:r>
                <a:r>
                  <a:rPr lang="en-GB" sz="2000" dirty="0"/>
                  <a:t>, age, full/part-time, job tenure </a:t>
                </a:r>
                <a:r>
                  <a:rPr lang="en-GB" sz="2000" dirty="0" smtClean="0"/>
                  <a:t>+ {</a:t>
                </a:r>
                <a:r>
                  <a:rPr lang="en-GB" sz="2000" dirty="0"/>
                  <a:t>region</a:t>
                </a:r>
                <a:r>
                  <a:rPr lang="en-GB" sz="2000" dirty="0" smtClean="0"/>
                  <a:t> </a:t>
                </a:r>
                <a14:m>
                  <m:oMath xmlns:m="http://schemas.openxmlformats.org/officeDocument/2006/math">
                    <m:r>
                      <a:rPr lang="en-GB" sz="2000" i="1">
                        <a:latin typeface="Cambria Math" panose="02040503050406030204" pitchFamily="18" charset="0"/>
                      </a:rPr>
                      <m:t>×</m:t>
                    </m:r>
                  </m:oMath>
                </a14:m>
                <a:r>
                  <a:rPr lang="en-GB" sz="2000" dirty="0" smtClean="0"/>
                  <a:t> </a:t>
                </a:r>
                <a:r>
                  <a:rPr lang="en-GB" sz="2000" dirty="0"/>
                  <a:t>period</a:t>
                </a:r>
                <a14:m>
                  <m:oMath xmlns:m="http://schemas.openxmlformats.org/officeDocument/2006/math">
                    <m:r>
                      <a:rPr lang="en-GB" sz="2000" b="0" i="0" smtClean="0">
                        <a:latin typeface="Cambria Math" panose="02040503050406030204" pitchFamily="18" charset="0"/>
                      </a:rPr>
                      <m:t> </m:t>
                    </m:r>
                    <m:r>
                      <a:rPr lang="en-GB" sz="2000" i="1">
                        <a:latin typeface="Cambria Math" panose="02040503050406030204" pitchFamily="18" charset="0"/>
                      </a:rPr>
                      <m:t>×</m:t>
                    </m:r>
                    <m:r>
                      <a:rPr lang="en-GB" sz="2000" b="0" i="1" smtClean="0">
                        <a:latin typeface="Cambria Math" panose="02040503050406030204" pitchFamily="18" charset="0"/>
                      </a:rPr>
                      <m:t> </m:t>
                    </m:r>
                  </m:oMath>
                </a14:m>
                <a:r>
                  <a:rPr lang="en-GB" sz="2000" dirty="0" smtClean="0"/>
                  <a:t>2-digit occupation}</a:t>
                </a:r>
              </a:p>
              <a:p>
                <a:pPr marL="914400" lvl="1" indent="-457200">
                  <a:buFont typeface="+mj-lt"/>
                  <a:buAutoNum type="arabicPeriod"/>
                </a:pPr>
                <a:endParaRPr lang="en-GB" sz="2000" dirty="0" smtClean="0"/>
              </a:p>
              <a:p>
                <a:pPr marL="457200" lvl="1" indent="0">
                  <a:buNone/>
                </a:pPr>
                <a:r>
                  <a:rPr lang="en-GB" sz="2000" dirty="0" smtClean="0"/>
                  <a:t>VI. </a:t>
                </a:r>
                <a:r>
                  <a:rPr lang="en-GB" sz="2000" dirty="0"/>
                  <a:t>	 Gender, age, full/part-time, job tenure + </a:t>
                </a:r>
                <a:r>
                  <a:rPr lang="en-GB" sz="2000" dirty="0" smtClean="0"/>
                  <a:t>{</a:t>
                </a:r>
                <a:r>
                  <a:rPr lang="en-GB" sz="2000" dirty="0"/>
                  <a:t>firm</a:t>
                </a:r>
                <a:r>
                  <a:rPr lang="en-GB" sz="2000" dirty="0" smtClean="0"/>
                  <a:t> </a:t>
                </a:r>
                <a14:m>
                  <m:oMath xmlns:m="http://schemas.openxmlformats.org/officeDocument/2006/math">
                    <m:r>
                      <a:rPr lang="en-GB" sz="2000" i="1">
                        <a:latin typeface="Cambria Math" panose="02040503050406030204" pitchFamily="18" charset="0"/>
                      </a:rPr>
                      <m:t>×</m:t>
                    </m:r>
                    <m:r>
                      <a:rPr lang="en-GB" sz="2000" b="0" i="1" smtClean="0">
                        <a:latin typeface="Cambria Math" panose="02040503050406030204" pitchFamily="18" charset="0"/>
                      </a:rPr>
                      <m:t> </m:t>
                    </m:r>
                  </m:oMath>
                </a14:m>
                <a:r>
                  <a:rPr lang="en-GB" sz="2000" dirty="0"/>
                  <a:t>period</a:t>
                </a:r>
                <a:r>
                  <a:rPr lang="en-GB" sz="2000" dirty="0" smtClean="0"/>
                  <a:t>}</a:t>
                </a:r>
                <a:endParaRPr lang="en-GB" sz="2000" dirty="0" smtClean="0">
                  <a:cs typeface="Calibri"/>
                </a:endParaRPr>
              </a:p>
              <a:p>
                <a:pPr>
                  <a:defRPr/>
                </a:pPr>
                <a:endParaRPr lang="en-GB" sz="800" dirty="0">
                  <a:latin typeface="+mj-lt"/>
                </a:endParaRPr>
              </a:p>
              <a:p>
                <a:pPr marL="0" indent="0">
                  <a:buNone/>
                  <a:defRPr/>
                </a:pPr>
                <a:endParaRPr lang="en-GB" sz="800" dirty="0">
                  <a:latin typeface="+mj-lt"/>
                </a:endParaRPr>
              </a:p>
            </p:txBody>
          </p:sp>
        </mc:Choice>
        <mc:Fallback xmlns="">
          <p:sp>
            <p:nvSpPr>
              <p:cNvPr id="9" name="Content Placeholder 2">
                <a:extLst>
                  <a:ext uri="{FF2B5EF4-FFF2-40B4-BE49-F238E27FC236}">
                    <a16:creationId xmlns:a16="http://schemas.microsoft.com/office/drawing/2014/main" id="{39738D94-55A8-4F4E-95A4-9DD7A0B3B85E}"/>
                  </a:ext>
                </a:extLst>
              </p:cNvPr>
              <p:cNvSpPr txBox="1">
                <a:spLocks noRot="1" noChangeAspect="1" noMove="1" noResize="1" noEditPoints="1" noAdjustHandles="1" noChangeArrowheads="1" noChangeShapeType="1" noTextEdit="1"/>
              </p:cNvSpPr>
              <p:nvPr/>
            </p:nvSpPr>
            <p:spPr>
              <a:xfrm>
                <a:off x="729276" y="1113888"/>
                <a:ext cx="10944167" cy="4776864"/>
              </a:xfrm>
              <a:prstGeom prst="rect">
                <a:avLst/>
              </a:prstGeom>
              <a:blipFill>
                <a:blip r:embed="rId3"/>
                <a:stretch>
                  <a:fillRect l="-613" t="-1405" r="-780" b="-10089"/>
                </a:stretch>
              </a:blipFill>
            </p:spPr>
            <p:txBody>
              <a:bodyPr/>
              <a:lstStyle/>
              <a:p>
                <a:r>
                  <a:rPr lang="en-GB">
                    <a:noFill/>
                  </a:rPr>
                  <a:t> </a:t>
                </a:r>
              </a:p>
            </p:txBody>
          </p:sp>
        </mc:Fallback>
      </mc:AlternateContent>
    </p:spTree>
    <p:extLst>
      <p:ext uri="{BB962C8B-B14F-4D97-AF65-F5344CB8AC3E}">
        <p14:creationId xmlns:p14="http://schemas.microsoft.com/office/powerpoint/2010/main" val="275146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9035412"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smtClean="0"/>
              <a:t>Wage growth and cross-firm mobility: raw time trend</a:t>
            </a:r>
            <a:endParaRPr lang="en-GB" sz="3200" dirty="0">
              <a:cs typeface="Calibri Light"/>
            </a:endParaRPr>
          </a:p>
        </p:txBody>
      </p:sp>
      <p:pic>
        <p:nvPicPr>
          <p:cNvPr id="3" name="Picture 2"/>
          <p:cNvPicPr>
            <a:picLocks noChangeAspect="1"/>
          </p:cNvPicPr>
          <p:nvPr/>
        </p:nvPicPr>
        <p:blipFill>
          <a:blip r:embed="rId3"/>
          <a:stretch>
            <a:fillRect/>
          </a:stretch>
        </p:blipFill>
        <p:spPr>
          <a:xfrm>
            <a:off x="1181100" y="1304925"/>
            <a:ext cx="9829800" cy="4248150"/>
          </a:xfrm>
          <a:prstGeom prst="rect">
            <a:avLst/>
          </a:prstGeom>
        </p:spPr>
      </p:pic>
    </p:spTree>
    <p:extLst>
      <p:ext uri="{BB962C8B-B14F-4D97-AF65-F5344CB8AC3E}">
        <p14:creationId xmlns:p14="http://schemas.microsoft.com/office/powerpoint/2010/main" val="678241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9B8BA-E3C9-757C-A249-DF3FB55C0964}"/>
              </a:ext>
            </a:extLst>
          </p:cNvPr>
          <p:cNvSpPr txBox="1"/>
          <p:nvPr/>
        </p:nvSpPr>
        <p:spPr>
          <a:xfrm>
            <a:off x="8882742" y="6482696"/>
            <a:ext cx="3194957" cy="253916"/>
          </a:xfrm>
          <a:prstGeom prst="rect">
            <a:avLst/>
          </a:prstGeom>
          <a:noFill/>
        </p:spPr>
        <p:txBody>
          <a:bodyPr wrap="square" rtlCol="0">
            <a:spAutoFit/>
          </a:bodyPr>
          <a:lstStyle/>
          <a:p>
            <a:r>
              <a:rPr lang="en-GB" sz="1050" dirty="0">
                <a:solidFill>
                  <a:srgbClr val="A09393"/>
                </a:solidFill>
              </a:rPr>
              <a:t>Introduction</a:t>
            </a:r>
            <a:r>
              <a:rPr lang="en-GB" sz="1050" dirty="0">
                <a:solidFill>
                  <a:schemeClr val="bg1">
                    <a:lumMod val="65000"/>
                  </a:schemeClr>
                </a:solidFill>
              </a:rPr>
              <a:t> | Data | Methods | </a:t>
            </a:r>
            <a:r>
              <a:rPr lang="en-GB" sz="1050" dirty="0"/>
              <a:t>Results</a:t>
            </a:r>
            <a:r>
              <a:rPr lang="en-GB" sz="1050" dirty="0">
                <a:solidFill>
                  <a:schemeClr val="bg1">
                    <a:lumMod val="65000"/>
                  </a:schemeClr>
                </a:solidFill>
              </a:rPr>
              <a:t> | Discussion</a:t>
            </a:r>
          </a:p>
        </p:txBody>
      </p:sp>
      <p:sp>
        <p:nvSpPr>
          <p:cNvPr id="4" name="Rectangle 3"/>
          <p:cNvSpPr/>
          <p:nvPr/>
        </p:nvSpPr>
        <p:spPr>
          <a:xfrm>
            <a:off x="134911" y="5861154"/>
            <a:ext cx="11942788" cy="875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a:stretch>
            <a:fillRect/>
          </a:stretch>
        </p:blipFill>
        <p:spPr>
          <a:xfrm>
            <a:off x="1181100" y="984111"/>
            <a:ext cx="9829800" cy="5305425"/>
          </a:xfrm>
          <a:prstGeom prst="rect">
            <a:avLst/>
          </a:prstGeom>
        </p:spPr>
      </p:pic>
      <p:sp>
        <p:nvSpPr>
          <p:cNvPr id="11" name="Title 1">
            <a:extLst>
              <a:ext uri="{FF2B5EF4-FFF2-40B4-BE49-F238E27FC236}">
                <a16:creationId xmlns:a16="http://schemas.microsoft.com/office/drawing/2014/main" id="{77137FE9-43ED-440C-A82D-D880A19ACB16}"/>
              </a:ext>
            </a:extLst>
          </p:cNvPr>
          <p:cNvSpPr txBox="1">
            <a:spLocks/>
          </p:cNvSpPr>
          <p:nvPr/>
        </p:nvSpPr>
        <p:spPr>
          <a:xfrm>
            <a:off x="2901892" y="174722"/>
            <a:ext cx="9035412"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err="1" smtClean="0"/>
              <a:t>DiD</a:t>
            </a:r>
            <a:r>
              <a:rPr lang="en-GB" sz="3600" dirty="0" smtClean="0"/>
              <a:t> estimates: impact of NLW on wage growth</a:t>
            </a:r>
            <a:endParaRPr lang="en-GB" sz="3600" dirty="0">
              <a:cs typeface="Calibri Light"/>
            </a:endParaRPr>
          </a:p>
        </p:txBody>
      </p:sp>
    </p:spTree>
    <p:extLst>
      <p:ext uri="{BB962C8B-B14F-4D97-AF65-F5344CB8AC3E}">
        <p14:creationId xmlns:p14="http://schemas.microsoft.com/office/powerpoint/2010/main" val="3427559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9B8BA-E3C9-757C-A249-DF3FB55C0964}"/>
              </a:ext>
            </a:extLst>
          </p:cNvPr>
          <p:cNvSpPr txBox="1"/>
          <p:nvPr/>
        </p:nvSpPr>
        <p:spPr>
          <a:xfrm>
            <a:off x="8882742" y="6482696"/>
            <a:ext cx="3194957" cy="253916"/>
          </a:xfrm>
          <a:prstGeom prst="rect">
            <a:avLst/>
          </a:prstGeom>
          <a:noFill/>
        </p:spPr>
        <p:txBody>
          <a:bodyPr wrap="square" rtlCol="0">
            <a:spAutoFit/>
          </a:bodyPr>
          <a:lstStyle/>
          <a:p>
            <a:r>
              <a:rPr lang="en-GB" sz="1050" dirty="0">
                <a:solidFill>
                  <a:srgbClr val="A09393"/>
                </a:solidFill>
              </a:rPr>
              <a:t>Introduction</a:t>
            </a:r>
            <a:r>
              <a:rPr lang="en-GB" sz="1050" dirty="0">
                <a:solidFill>
                  <a:schemeClr val="bg1">
                    <a:lumMod val="65000"/>
                  </a:schemeClr>
                </a:solidFill>
              </a:rPr>
              <a:t> | Data | Methods | </a:t>
            </a:r>
            <a:r>
              <a:rPr lang="en-GB" sz="1050" dirty="0"/>
              <a:t>Results</a:t>
            </a:r>
            <a:r>
              <a:rPr lang="en-GB" sz="1050" dirty="0">
                <a:solidFill>
                  <a:schemeClr val="bg1">
                    <a:lumMod val="65000"/>
                  </a:schemeClr>
                </a:solidFill>
              </a:rPr>
              <a:t> | Discussion</a:t>
            </a:r>
          </a:p>
        </p:txBody>
      </p:sp>
      <p:sp>
        <p:nvSpPr>
          <p:cNvPr id="4" name="Rectangle 3"/>
          <p:cNvSpPr/>
          <p:nvPr/>
        </p:nvSpPr>
        <p:spPr>
          <a:xfrm>
            <a:off x="134911" y="5861154"/>
            <a:ext cx="11942788" cy="875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a:stretch>
            <a:fillRect/>
          </a:stretch>
        </p:blipFill>
        <p:spPr>
          <a:xfrm>
            <a:off x="1114425" y="919162"/>
            <a:ext cx="9963150" cy="5019675"/>
          </a:xfrm>
          <a:prstGeom prst="rect">
            <a:avLst/>
          </a:prstGeom>
        </p:spPr>
      </p:pic>
      <p:sp>
        <p:nvSpPr>
          <p:cNvPr id="9" name="Title 1">
            <a:extLst>
              <a:ext uri="{FF2B5EF4-FFF2-40B4-BE49-F238E27FC236}">
                <a16:creationId xmlns:a16="http://schemas.microsoft.com/office/drawing/2014/main" id="{77137FE9-43ED-440C-A82D-D880A19ACB16}"/>
              </a:ext>
            </a:extLst>
          </p:cNvPr>
          <p:cNvSpPr txBox="1">
            <a:spLocks/>
          </p:cNvSpPr>
          <p:nvPr/>
        </p:nvSpPr>
        <p:spPr>
          <a:xfrm>
            <a:off x="2901892" y="147012"/>
            <a:ext cx="9035412"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err="1" smtClean="0"/>
              <a:t>DiD</a:t>
            </a:r>
            <a:r>
              <a:rPr lang="en-GB" sz="3600" dirty="0" smtClean="0"/>
              <a:t> estimates: impact of NLW on mobility</a:t>
            </a:r>
            <a:endParaRPr lang="en-GB" sz="3600" dirty="0">
              <a:cs typeface="Calibri Light"/>
            </a:endParaRPr>
          </a:p>
        </p:txBody>
      </p:sp>
    </p:spTree>
    <p:extLst>
      <p:ext uri="{BB962C8B-B14F-4D97-AF65-F5344CB8AC3E}">
        <p14:creationId xmlns:p14="http://schemas.microsoft.com/office/powerpoint/2010/main" val="344738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t>Robustness checks: panel attrition</a:t>
            </a:r>
            <a:endParaRPr lang="en-US" sz="3600" dirty="0"/>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smtClean="0"/>
                  <a:t>Treated employees more likely to exit ASHE in 2015: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𝛿</m:t>
                        </m:r>
                      </m:e>
                      <m:sub>
                        <m:r>
                          <a:rPr lang="en-GB" sz="2000" i="1">
                            <a:latin typeface="Cambria Math" panose="02040503050406030204" pitchFamily="18" charset="0"/>
                          </a:rPr>
                          <m:t>𝑡</m:t>
                        </m:r>
                      </m:sub>
                    </m:sSub>
                  </m:oMath>
                </a14:m>
                <a:r>
                  <a:rPr lang="en-GB" sz="2000" dirty="0" smtClean="0"/>
                  <a:t> = 0.029 (p = 0.04), but results are robust to using WED longitudinal weights</a:t>
                </a:r>
              </a:p>
              <a:p>
                <a:pPr>
                  <a:defRPr/>
                </a:pPr>
                <a:endParaRPr lang="en-GB" sz="2000" dirty="0">
                  <a:latin typeface="+mj-lt"/>
                </a:endParaRPr>
              </a:p>
              <a:p>
                <a:pPr marL="0" indent="0">
                  <a:buNone/>
                  <a:defRPr/>
                </a:pPr>
                <a:r>
                  <a:rPr lang="en-GB" sz="2000" dirty="0">
                    <a:latin typeface="+mj-lt"/>
                  </a:rPr>
                  <a:t>		</a:t>
                </a:r>
              </a:p>
            </p:txBody>
          </p:sp>
        </mc:Choice>
        <mc:Fallback xmlns="">
          <p:sp>
            <p:nvSpPr>
              <p:cNvPr id="9" name="Content Placeholder 2">
                <a:extLst>
                  <a:ext uri="{FF2B5EF4-FFF2-40B4-BE49-F238E27FC236}">
                    <a16:creationId xmlns:a16="http://schemas.microsoft.com/office/drawing/2014/main" id="{39738D94-55A8-4F4E-95A4-9DD7A0B3B85E}"/>
                  </a:ext>
                </a:extLst>
              </p:cNvPr>
              <p:cNvSpPr txBox="1">
                <a:spLocks noRot="1" noChangeAspect="1" noMove="1" noResize="1" noEditPoints="1" noAdjustHandles="1" noChangeArrowheads="1" noChangeShapeType="1" noTextEdit="1"/>
              </p:cNvSpPr>
              <p:nvPr/>
            </p:nvSpPr>
            <p:spPr>
              <a:xfrm>
                <a:off x="729276" y="1113888"/>
                <a:ext cx="10944167" cy="4776864"/>
              </a:xfrm>
              <a:prstGeom prst="rect">
                <a:avLst/>
              </a:prstGeom>
              <a:blipFill>
                <a:blip r:embed="rId3"/>
                <a:stretch>
                  <a:fillRect l="-501" t="-1405"/>
                </a:stretch>
              </a:blipFill>
            </p:spPr>
            <p:txBody>
              <a:bodyPr/>
              <a:lstStyle/>
              <a:p>
                <a:r>
                  <a:rPr lang="en-GB">
                    <a:noFill/>
                  </a:rPr>
                  <a:t> </a:t>
                </a:r>
              </a:p>
            </p:txBody>
          </p:sp>
        </mc:Fallback>
      </mc:AlternateContent>
      <p:pic>
        <p:nvPicPr>
          <p:cNvPr id="3" name="Picture 2"/>
          <p:cNvPicPr>
            <a:picLocks noChangeAspect="1"/>
          </p:cNvPicPr>
          <p:nvPr/>
        </p:nvPicPr>
        <p:blipFill>
          <a:blip r:embed="rId4"/>
          <a:stretch>
            <a:fillRect/>
          </a:stretch>
        </p:blipFill>
        <p:spPr>
          <a:xfrm>
            <a:off x="1249939" y="2019110"/>
            <a:ext cx="9553575" cy="4486275"/>
          </a:xfrm>
          <a:prstGeom prst="rect">
            <a:avLst/>
          </a:prstGeom>
        </p:spPr>
      </p:pic>
    </p:spTree>
    <p:extLst>
      <p:ext uri="{BB962C8B-B14F-4D97-AF65-F5344CB8AC3E}">
        <p14:creationId xmlns:p14="http://schemas.microsoft.com/office/powerpoint/2010/main" val="189299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t>Other robustness &amp; sensitivity checks</a:t>
            </a:r>
            <a:endParaRPr lang="en-US" sz="3600"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smtClean="0"/>
              <a:t>Results with firm x period FEs are robust to:</a:t>
            </a:r>
          </a:p>
          <a:p>
            <a:pPr lvl="1"/>
            <a:r>
              <a:rPr lang="en-GB" sz="1800" dirty="0" smtClean="0"/>
              <a:t>Extending treatment group to include those with earnings &lt;= incoming NLW + 10p</a:t>
            </a:r>
          </a:p>
          <a:p>
            <a:pPr lvl="1"/>
            <a:r>
              <a:rPr lang="en-GB" sz="1800" dirty="0"/>
              <a:t>Extending treatment group to include those with earnings &lt;= incoming NLW + </a:t>
            </a:r>
            <a:r>
              <a:rPr lang="en-GB" sz="1800" dirty="0" smtClean="0"/>
              <a:t>50p</a:t>
            </a:r>
            <a:endParaRPr lang="en-GB" sz="1800" dirty="0"/>
          </a:p>
          <a:p>
            <a:pPr lvl="1"/>
            <a:r>
              <a:rPr lang="en-GB" sz="1800" dirty="0" smtClean="0"/>
              <a:t>Using all workers earning above the NMW as the control</a:t>
            </a:r>
          </a:p>
          <a:p>
            <a:pPr lvl="1"/>
            <a:r>
              <a:rPr lang="en-GB" sz="1800" dirty="0" smtClean="0"/>
              <a:t>Age-based identification strategy: treated workers = aged 25-30; control = aged 22-23 (</a:t>
            </a:r>
            <a:r>
              <a:rPr lang="en-GB" sz="1800" dirty="0" err="1" smtClean="0"/>
              <a:t>nb.</a:t>
            </a:r>
            <a:r>
              <a:rPr lang="en-GB" sz="1800" dirty="0" smtClean="0"/>
              <a:t> no wage effect)</a:t>
            </a:r>
          </a:p>
          <a:p>
            <a:r>
              <a:rPr lang="en-GB" sz="2400" dirty="0" smtClean="0"/>
              <a:t>Large, low-paying occupations</a:t>
            </a:r>
          </a:p>
          <a:p>
            <a:pPr lvl="1"/>
            <a:r>
              <a:rPr lang="en-GB" sz="1800" dirty="0" smtClean="0"/>
              <a:t>SOC61: Caring personal service occupations</a:t>
            </a:r>
          </a:p>
          <a:p>
            <a:pPr lvl="1"/>
            <a:r>
              <a:rPr lang="en-GB" sz="1800" dirty="0" smtClean="0"/>
              <a:t>SOC71: Sales occupations</a:t>
            </a:r>
          </a:p>
          <a:p>
            <a:pPr lvl="1"/>
            <a:r>
              <a:rPr lang="en-GB" sz="1800" dirty="0" smtClean="0"/>
              <a:t>SOC92: Elementary admin and service </a:t>
            </a:r>
            <a:r>
              <a:rPr lang="en-GB" sz="1800" dirty="0" err="1" smtClean="0"/>
              <a:t>occs</a:t>
            </a:r>
            <a:endParaRPr lang="en-GB" sz="1800" dirty="0" smtClean="0"/>
          </a:p>
          <a:p>
            <a:pPr>
              <a:defRPr/>
            </a:pPr>
            <a:endParaRPr lang="en-GB" sz="2400" dirty="0">
              <a:latin typeface="+mj-lt"/>
            </a:endParaRPr>
          </a:p>
          <a:p>
            <a:pPr marL="0" indent="0">
              <a:buNone/>
              <a:defRPr/>
            </a:pPr>
            <a:r>
              <a:rPr lang="en-GB" sz="2400" dirty="0">
                <a:latin typeface="+mj-lt"/>
              </a:rPr>
              <a:t>		</a:t>
            </a:r>
          </a:p>
        </p:txBody>
      </p:sp>
      <p:pic>
        <p:nvPicPr>
          <p:cNvPr id="2" name="Picture 1"/>
          <p:cNvPicPr>
            <a:picLocks noChangeAspect="1"/>
          </p:cNvPicPr>
          <p:nvPr/>
        </p:nvPicPr>
        <p:blipFill>
          <a:blip r:embed="rId3"/>
          <a:stretch>
            <a:fillRect/>
          </a:stretch>
        </p:blipFill>
        <p:spPr>
          <a:xfrm>
            <a:off x="6201359" y="3205795"/>
            <a:ext cx="4913802" cy="3383573"/>
          </a:xfrm>
          <a:prstGeom prst="rect">
            <a:avLst/>
          </a:prstGeom>
        </p:spPr>
      </p:pic>
    </p:spTree>
    <p:extLst>
      <p:ext uri="{BB962C8B-B14F-4D97-AF65-F5344CB8AC3E}">
        <p14:creationId xmlns:p14="http://schemas.microsoft.com/office/powerpoint/2010/main" val="351003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137FE9-43ED-440C-A82D-D880A19ACB16}"/>
              </a:ext>
            </a:extLst>
          </p:cNvPr>
          <p:cNvSpPr txBox="1">
            <a:spLocks/>
          </p:cNvSpPr>
          <p:nvPr/>
        </p:nvSpPr>
        <p:spPr>
          <a:xfrm>
            <a:off x="2901892" y="147012"/>
            <a:ext cx="8617839" cy="8428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Summary and conclusions</a:t>
            </a:r>
            <a:endParaRPr lang="en-US" dirty="0"/>
          </a:p>
        </p:txBody>
      </p:sp>
      <p:sp>
        <p:nvSpPr>
          <p:cNvPr id="9" name="Content Placeholder 2">
            <a:extLst>
              <a:ext uri="{FF2B5EF4-FFF2-40B4-BE49-F238E27FC236}">
                <a16:creationId xmlns:a16="http://schemas.microsoft.com/office/drawing/2014/main" id="{39738D94-55A8-4F4E-95A4-9DD7A0B3B85E}"/>
              </a:ext>
            </a:extLst>
          </p:cNvPr>
          <p:cNvSpPr txBox="1">
            <a:spLocks/>
          </p:cNvSpPr>
          <p:nvPr/>
        </p:nvSpPr>
        <p:spPr>
          <a:xfrm>
            <a:off x="729276" y="1113888"/>
            <a:ext cx="10944167" cy="47768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smtClean="0"/>
              <a:t>The substantial increase in the wage floor in 2015/16 raised the earnings of low-paid employees in the UK with little evidence of negative employment effects</a:t>
            </a:r>
          </a:p>
          <a:p>
            <a:r>
              <a:rPr lang="en-GB" sz="2200" dirty="0" smtClean="0"/>
              <a:t>We study the impact on cross-firm mobility among those who remained in work</a:t>
            </a:r>
          </a:p>
          <a:p>
            <a:r>
              <a:rPr lang="en-GB" sz="2200" dirty="0" smtClean="0"/>
              <a:t>Theory gives no clear indication for the direction of any such effects; existing evidence falls on either side</a:t>
            </a:r>
          </a:p>
          <a:p>
            <a:r>
              <a:rPr lang="en-GB" sz="2200" dirty="0" smtClean="0"/>
              <a:t>We linked </a:t>
            </a:r>
            <a:r>
              <a:rPr lang="en-GB" sz="2200" dirty="0"/>
              <a:t>employer-employee data </a:t>
            </a:r>
            <a:r>
              <a:rPr lang="en-GB" sz="2200" dirty="0" smtClean="0"/>
              <a:t>(ASHE) and a </a:t>
            </a:r>
            <a:r>
              <a:rPr lang="en-GB" sz="2200" dirty="0" err="1" smtClean="0"/>
              <a:t>DiD</a:t>
            </a:r>
            <a:r>
              <a:rPr lang="en-GB" sz="2200" dirty="0" smtClean="0"/>
              <a:t> estimator to estimate the impact of the rising wage floor on cross-firm mobility</a:t>
            </a:r>
          </a:p>
          <a:p>
            <a:r>
              <a:rPr lang="en-GB" sz="2200" dirty="0" smtClean="0"/>
              <a:t>We find no evidence of a treatment effect, on average, providing further evidence of the benign effect of the NLW on employment dynamics</a:t>
            </a:r>
          </a:p>
          <a:p>
            <a:endParaRPr lang="en-GB" sz="2200" dirty="0"/>
          </a:p>
          <a:p>
            <a:endParaRPr lang="en-GB" sz="2200" dirty="0" smtClean="0"/>
          </a:p>
          <a:p>
            <a:pPr>
              <a:defRPr/>
            </a:pPr>
            <a:endParaRPr lang="en-GB" sz="2200" dirty="0">
              <a:latin typeface="+mj-lt"/>
            </a:endParaRPr>
          </a:p>
          <a:p>
            <a:pPr marL="0" indent="0">
              <a:buNone/>
              <a:defRPr/>
            </a:pPr>
            <a:r>
              <a:rPr lang="en-GB" sz="2200" dirty="0">
                <a:latin typeface="+mj-lt"/>
              </a:rPr>
              <a:t>		</a:t>
            </a:r>
          </a:p>
        </p:txBody>
      </p:sp>
    </p:spTree>
    <p:extLst>
      <p:ext uri="{BB962C8B-B14F-4D97-AF65-F5344CB8AC3E}">
        <p14:creationId xmlns:p14="http://schemas.microsoft.com/office/powerpoint/2010/main" val="1175708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B1F992-FDF8-4488-A088-FE39EE247B2C}"/>
              </a:ext>
            </a:extLst>
          </p:cNvPr>
          <p:cNvSpPr>
            <a:spLocks noGrp="1"/>
          </p:cNvSpPr>
          <p:nvPr>
            <p:ph sz="quarter" idx="11"/>
          </p:nvPr>
        </p:nvSpPr>
        <p:spPr>
          <a:xfrm>
            <a:off x="826749" y="1435464"/>
            <a:ext cx="10531475" cy="4242816"/>
          </a:xfrm>
        </p:spPr>
        <p:txBody>
          <a:bodyPr vert="horz" lIns="91440" tIns="45720" rIns="91440" bIns="45720" rtlCol="0" anchor="t">
            <a:normAutofit/>
          </a:bodyPr>
          <a:lstStyle/>
          <a:p>
            <a:pPr marL="0" indent="0" algn="ctr">
              <a:buNone/>
            </a:pPr>
            <a:endParaRPr lang="en-US" b="1" dirty="0" smtClean="0">
              <a:cs typeface="Calibri" panose="020F0502020204030204"/>
            </a:endParaRPr>
          </a:p>
          <a:p>
            <a:pPr marL="0" indent="0" algn="ctr">
              <a:buNone/>
            </a:pPr>
            <a:endParaRPr lang="en-US" b="1" dirty="0" smtClean="0">
              <a:cs typeface="Calibri" panose="020F0502020204030204"/>
            </a:endParaRPr>
          </a:p>
          <a:p>
            <a:pPr marL="0" indent="0" algn="ctr">
              <a:buNone/>
            </a:pPr>
            <a:r>
              <a:rPr lang="en-US" b="1" dirty="0" smtClean="0">
                <a:cs typeface="Calibri" panose="020F0502020204030204"/>
                <a:hlinkClick r:id="rId3"/>
              </a:rPr>
              <a:t>IZA DP 17132</a:t>
            </a:r>
            <a:endParaRPr lang="en-US" b="1" dirty="0">
              <a:cs typeface="Calibri" panose="020F0502020204030204"/>
            </a:endParaRPr>
          </a:p>
          <a:p>
            <a:pPr marL="0" indent="0" algn="ctr">
              <a:buNone/>
            </a:pPr>
            <a:endParaRPr lang="en-US" b="1" dirty="0">
              <a:cs typeface="Calibri" panose="020F0502020204030204"/>
            </a:endParaRPr>
          </a:p>
          <a:p>
            <a:pPr marL="0" indent="0" algn="ctr">
              <a:buNone/>
            </a:pPr>
            <a:r>
              <a:rPr lang="en-US" b="1" dirty="0" smtClean="0">
                <a:cs typeface="Calibri" panose="020F0502020204030204"/>
              </a:rPr>
              <a:t>Questions </a:t>
            </a:r>
            <a:r>
              <a:rPr lang="en-US" b="1" dirty="0">
                <a:cs typeface="Calibri" panose="020F0502020204030204"/>
              </a:rPr>
              <a:t>/ </a:t>
            </a:r>
            <a:r>
              <a:rPr lang="en-US" b="1" dirty="0" smtClean="0">
                <a:cs typeface="Calibri" panose="020F0502020204030204"/>
              </a:rPr>
              <a:t>comments: </a:t>
            </a:r>
            <a:endParaRPr lang="en-US" dirty="0">
              <a:cs typeface="Calibri" panose="020F0502020204030204"/>
            </a:endParaRPr>
          </a:p>
          <a:p>
            <a:pPr marL="0" indent="0" algn="ctr">
              <a:buNone/>
            </a:pPr>
            <a:r>
              <a:rPr lang="en-US" dirty="0" smtClean="0">
                <a:cs typeface="Calibri" panose="020F0502020204030204"/>
                <a:hlinkClick r:id="rId4"/>
              </a:rPr>
              <a:t>john.forth@city.ac.uk</a:t>
            </a:r>
            <a:r>
              <a:rPr lang="en-US" dirty="0">
                <a:cs typeface="Calibri" panose="020F0502020204030204"/>
              </a:rPr>
              <a:t> </a:t>
            </a:r>
          </a:p>
        </p:txBody>
      </p:sp>
    </p:spTree>
    <p:extLst>
      <p:ext uri="{BB962C8B-B14F-4D97-AF65-F5344CB8AC3E}">
        <p14:creationId xmlns:p14="http://schemas.microsoft.com/office/powerpoint/2010/main" val="36668744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9B8BA-E3C9-757C-A249-DF3FB55C0964}"/>
              </a:ext>
            </a:extLst>
          </p:cNvPr>
          <p:cNvSpPr txBox="1"/>
          <p:nvPr/>
        </p:nvSpPr>
        <p:spPr>
          <a:xfrm>
            <a:off x="8882742" y="6482696"/>
            <a:ext cx="3194957" cy="253916"/>
          </a:xfrm>
          <a:prstGeom prst="rect">
            <a:avLst/>
          </a:prstGeom>
          <a:noFill/>
        </p:spPr>
        <p:txBody>
          <a:bodyPr wrap="square" rtlCol="0">
            <a:spAutoFit/>
          </a:bodyPr>
          <a:lstStyle/>
          <a:p>
            <a:r>
              <a:rPr lang="en-GB" sz="1050" dirty="0">
                <a:solidFill>
                  <a:srgbClr val="A09393"/>
                </a:solidFill>
              </a:rPr>
              <a:t>Introduction</a:t>
            </a:r>
            <a:r>
              <a:rPr lang="en-GB" sz="1050" dirty="0">
                <a:solidFill>
                  <a:schemeClr val="bg1">
                    <a:lumMod val="65000"/>
                  </a:schemeClr>
                </a:solidFill>
              </a:rPr>
              <a:t> | Data | Methods | </a:t>
            </a:r>
            <a:r>
              <a:rPr lang="en-GB" sz="1050" dirty="0"/>
              <a:t>Results</a:t>
            </a:r>
            <a:r>
              <a:rPr lang="en-GB" sz="1050" dirty="0">
                <a:solidFill>
                  <a:schemeClr val="bg1">
                    <a:lumMod val="65000"/>
                  </a:schemeClr>
                </a:solidFill>
              </a:rPr>
              <a:t> | Discussion</a:t>
            </a:r>
          </a:p>
        </p:txBody>
      </p:sp>
      <p:sp>
        <p:nvSpPr>
          <p:cNvPr id="4" name="Rectangle 3"/>
          <p:cNvSpPr/>
          <p:nvPr/>
        </p:nvSpPr>
        <p:spPr>
          <a:xfrm>
            <a:off x="134911" y="5861154"/>
            <a:ext cx="11942788" cy="875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a:stretch>
            <a:fillRect/>
          </a:stretch>
        </p:blipFill>
        <p:spPr>
          <a:xfrm>
            <a:off x="2703816" y="212146"/>
            <a:ext cx="8244000" cy="6316699"/>
          </a:xfrm>
          <a:prstGeom prst="rect">
            <a:avLst/>
          </a:prstGeom>
        </p:spPr>
      </p:pic>
      <p:sp>
        <p:nvSpPr>
          <p:cNvPr id="5" name="Rectangle 4"/>
          <p:cNvSpPr/>
          <p:nvPr/>
        </p:nvSpPr>
        <p:spPr>
          <a:xfrm>
            <a:off x="7884826" y="659567"/>
            <a:ext cx="734518" cy="52015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9236436" y="662067"/>
            <a:ext cx="734518" cy="52015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89708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7FEF070C52E3489FF5FF536575E794" ma:contentTypeVersion="16" ma:contentTypeDescription="Create a new document." ma:contentTypeScope="" ma:versionID="5f2b3909889cf480903593b1ec5d4c21">
  <xsd:schema xmlns:xsd="http://www.w3.org/2001/XMLSchema" xmlns:xs="http://www.w3.org/2001/XMLSchema" xmlns:p="http://schemas.microsoft.com/office/2006/metadata/properties" xmlns:ns3="73c37646-c98a-4299-8aa0-35361e23024f" xmlns:ns4="ce773715-a789-44e8-b95d-525f703dd932" targetNamespace="http://schemas.microsoft.com/office/2006/metadata/properties" ma:root="true" ma:fieldsID="bb38223598355f525476c94473a6b3a2" ns3:_="" ns4:_="">
    <xsd:import namespace="73c37646-c98a-4299-8aa0-35361e23024f"/>
    <xsd:import namespace="ce773715-a789-44e8-b95d-525f703dd93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c37646-c98a-4299-8aa0-35361e2302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773715-a789-44e8-b95d-525f703dd93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3c37646-c98a-4299-8aa0-35361e23024f" xsi:nil="true"/>
  </documentManagement>
</p:properties>
</file>

<file path=customXml/itemProps1.xml><?xml version="1.0" encoding="utf-8"?>
<ds:datastoreItem xmlns:ds="http://schemas.openxmlformats.org/officeDocument/2006/customXml" ds:itemID="{E42FB1B6-412C-477C-B210-99B1AC2768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c37646-c98a-4299-8aa0-35361e23024f"/>
    <ds:schemaRef ds:uri="ce773715-a789-44e8-b95d-525f703dd9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4E0DD5-0C0C-4A99-94D7-DE59BB0FF87C}">
  <ds:schemaRefs>
    <ds:schemaRef ds:uri="http://schemas.microsoft.com/sharepoint/v3/contenttype/forms"/>
  </ds:schemaRefs>
</ds:datastoreItem>
</file>

<file path=customXml/itemProps3.xml><?xml version="1.0" encoding="utf-8"?>
<ds:datastoreItem xmlns:ds="http://schemas.openxmlformats.org/officeDocument/2006/customXml" ds:itemID="{AECF6567-C392-4B10-8DCA-00D6E8EA1A3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e773715-a789-44e8-b95d-525f703dd932"/>
    <ds:schemaRef ds:uri="73c37646-c98a-4299-8aa0-35361e23024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4915</TotalTime>
  <Words>2042</Words>
  <Application>Microsoft Office PowerPoint</Application>
  <PresentationFormat>Widescreen</PresentationFormat>
  <Paragraphs>186</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Arusha McKenzie</dc:creator>
  <cp:lastModifiedBy>Forth, John</cp:lastModifiedBy>
  <cp:revision>765</cp:revision>
  <cp:lastPrinted>2023-07-17T13:59:31Z</cp:lastPrinted>
  <dcterms:created xsi:type="dcterms:W3CDTF">2020-06-16T11:52:55Z</dcterms:created>
  <dcterms:modified xsi:type="dcterms:W3CDTF">2024-07-16T11:32:02Z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0x010100E77FEF070C52E3489FF5FF536575E794</vt:lpwstr>
  </property>
  <property fmtid="{D5CDD505-2E9C-101B-9397-08002B2CF9AE}" pid="3" name="MSIP_Label_06c24981-b6df-48f8-949b-0896357b9b03_Enabled">
    <vt:lpwstr>true</vt:lpwstr>
  </property>
  <property fmtid="{D5CDD505-2E9C-101B-9397-08002B2CF9AE}" pid="4" name="MSIP_Label_06c24981-b6df-48f8-949b-0896357b9b03_SetDate">
    <vt:lpwstr>2023-04-13T16:12:21Z</vt:lpwstr>
  </property>
  <property fmtid="{D5CDD505-2E9C-101B-9397-08002B2CF9AE}" pid="5" name="MSIP_Label_06c24981-b6df-48f8-949b-0896357b9b03_Method">
    <vt:lpwstr>Standard</vt:lpwstr>
  </property>
  <property fmtid="{D5CDD505-2E9C-101B-9397-08002B2CF9AE}" pid="6" name="MSIP_Label_06c24981-b6df-48f8-949b-0896357b9b03_Name">
    <vt:lpwstr>Official</vt:lpwstr>
  </property>
  <property fmtid="{D5CDD505-2E9C-101B-9397-08002B2CF9AE}" pid="7" name="MSIP_Label_06c24981-b6df-48f8-949b-0896357b9b03_SiteId">
    <vt:lpwstr>dd615949-5bd0-4da0-ac52-28ef8d336373</vt:lpwstr>
  </property>
  <property fmtid="{D5CDD505-2E9C-101B-9397-08002B2CF9AE}" pid="8" name="MSIP_Label_06c24981-b6df-48f8-949b-0896357b9b03_ActionId">
    <vt:lpwstr>700d9e01-1f6b-4687-8914-9f7376ef1f46</vt:lpwstr>
  </property>
  <property fmtid="{D5CDD505-2E9C-101B-9397-08002B2CF9AE}" pid="9" name="MSIP_Label_06c24981-b6df-48f8-949b-0896357b9b03_ContentBits">
    <vt:lpwstr>0</vt:lpwstr>
  </property>
</Properties>
</file>